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heme/themeOverride2.xml" ContentType="application/vnd.openxmlformats-officedocument.themeOverride+xml"/>
  <Override PartName="/ppt/notesSlides/notesSlide5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theme/themeOverride3.xml" ContentType="application/vnd.openxmlformats-officedocument.themeOverr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theme/themeOverride4.xml" ContentType="application/vnd.openxmlformats-officedocument.themeOverride+xml"/>
  <Override PartName="/ppt/drawings/drawing1.xml" ContentType="application/vnd.openxmlformats-officedocument.drawingml.chartshape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4"/>
  </p:sldMasterIdLst>
  <p:notesMasterIdLst>
    <p:notesMasterId r:id="rId23"/>
  </p:notesMasterIdLst>
  <p:handoutMasterIdLst>
    <p:handoutMasterId r:id="rId24"/>
  </p:handoutMasterIdLst>
  <p:sldIdLst>
    <p:sldId id="256" r:id="rId5"/>
    <p:sldId id="1709" r:id="rId6"/>
    <p:sldId id="1740" r:id="rId7"/>
    <p:sldId id="1744" r:id="rId8"/>
    <p:sldId id="1754" r:id="rId9"/>
    <p:sldId id="1753" r:id="rId10"/>
    <p:sldId id="1751" r:id="rId11"/>
    <p:sldId id="1750" r:id="rId12"/>
    <p:sldId id="1719" r:id="rId13"/>
    <p:sldId id="1755" r:id="rId14"/>
    <p:sldId id="1746" r:id="rId15"/>
    <p:sldId id="1723" r:id="rId16"/>
    <p:sldId id="1747" r:id="rId17"/>
    <p:sldId id="1748" r:id="rId18"/>
    <p:sldId id="1749" r:id="rId19"/>
    <p:sldId id="1736" r:id="rId20"/>
    <p:sldId id="1752" r:id="rId21"/>
    <p:sldId id="1684" r:id="rId22"/>
  </p:sldIdLst>
  <p:sldSz cx="18288000" cy="10287000"/>
  <p:notesSz cx="6858000" cy="9144000"/>
  <p:embeddedFontLst>
    <p:embeddedFont>
      <p:font typeface="Avenir Next LT Pro" panose="020B0504020202020204" pitchFamily="34" charset="77"/>
      <p:regular r:id="rId25"/>
      <p:bold r:id="rId26"/>
      <p:italic r:id="rId27"/>
      <p:boldItalic r:id="rId28"/>
    </p:embeddedFont>
    <p:embeddedFont>
      <p:font typeface="Candara" panose="020E0502030303020204" pitchFamily="34" charset="0"/>
      <p:regular r:id="rId29"/>
      <p:bold r:id="rId30"/>
      <p:italic r:id="rId31"/>
      <p:boldItalic r:id="rId32"/>
    </p:embeddedFont>
    <p:embeddedFont>
      <p:font typeface="Montserrat Classic" pitchFamily="2" charset="77"/>
      <p:regular r:id="rId33"/>
    </p:embeddedFont>
    <p:embeddedFont>
      <p:font typeface="Montserrat Ultra-Bold" pitchFamily="2" charset="77"/>
      <p:regular r:id="rId34"/>
      <p:bold r:id="rId35"/>
    </p:embeddedFont>
    <p:embeddedFont>
      <p:font typeface="Poppins" pitchFamily="2" charset="77"/>
      <p:regular r:id="rId36"/>
      <p:bold r:id="rId37"/>
      <p:italic r:id="rId38"/>
      <p:boldItalic r:id="rId39"/>
    </p:embeddedFont>
  </p:embeddedFontLst>
  <p:custDataLst>
    <p:tags r:id="rId40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2D72"/>
    <a:srgbClr val="002060"/>
    <a:srgbClr val="559F7D"/>
    <a:srgbClr val="006831"/>
    <a:srgbClr val="DF5327"/>
    <a:srgbClr val="27536B"/>
    <a:srgbClr val="677797"/>
    <a:srgbClr val="1E376D"/>
    <a:srgbClr val="EEF2F6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843" autoAdjust="0"/>
    <p:restoredTop sz="92857" autoAdjust="0"/>
  </p:normalViewPr>
  <p:slideViewPr>
    <p:cSldViewPr snapToGrid="0">
      <p:cViewPr varScale="1">
        <p:scale>
          <a:sx n="76" d="100"/>
          <a:sy n="76" d="100"/>
        </p:scale>
        <p:origin x="1336" y="20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-3124"/>
    </p:cViewPr>
  </p:sorter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font" Target="fonts/font2.fntdata"/><Relationship Id="rId39" Type="http://schemas.openxmlformats.org/officeDocument/2006/relationships/font" Target="fonts/font15.fntdata"/><Relationship Id="rId21" Type="http://schemas.openxmlformats.org/officeDocument/2006/relationships/slide" Target="slides/slide17.xml"/><Relationship Id="rId34" Type="http://schemas.openxmlformats.org/officeDocument/2006/relationships/font" Target="fonts/font10.fntdata"/><Relationship Id="rId42" Type="http://schemas.openxmlformats.org/officeDocument/2006/relationships/viewProps" Target="viewProp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font" Target="fonts/font5.fntdata"/><Relationship Id="rId41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handoutMaster" Target="handoutMasters/handoutMaster1.xml"/><Relationship Id="rId32" Type="http://schemas.openxmlformats.org/officeDocument/2006/relationships/font" Target="fonts/font8.fntdata"/><Relationship Id="rId37" Type="http://schemas.openxmlformats.org/officeDocument/2006/relationships/font" Target="fonts/font13.fntdata"/><Relationship Id="rId40" Type="http://schemas.openxmlformats.org/officeDocument/2006/relationships/tags" Target="tags/tag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notesMaster" Target="notesMasters/notesMaster1.xml"/><Relationship Id="rId28" Type="http://schemas.openxmlformats.org/officeDocument/2006/relationships/font" Target="fonts/font4.fntdata"/><Relationship Id="rId36" Type="http://schemas.openxmlformats.org/officeDocument/2006/relationships/font" Target="fonts/font12.fntdata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font" Target="fonts/font7.fntdata"/><Relationship Id="rId44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font" Target="fonts/font3.fntdata"/><Relationship Id="rId30" Type="http://schemas.openxmlformats.org/officeDocument/2006/relationships/font" Target="fonts/font6.fntdata"/><Relationship Id="rId35" Type="http://schemas.openxmlformats.org/officeDocument/2006/relationships/font" Target="fonts/font11.fntdata"/><Relationship Id="rId43" Type="http://schemas.openxmlformats.org/officeDocument/2006/relationships/theme" Target="theme/theme1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font" Target="fonts/font1.fntdata"/><Relationship Id="rId33" Type="http://schemas.openxmlformats.org/officeDocument/2006/relationships/font" Target="fonts/font9.fntdata"/><Relationship Id="rId38" Type="http://schemas.openxmlformats.org/officeDocument/2006/relationships/font" Target="fonts/font14.fntdata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.xml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3.xml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package" Target="../embeddings/Microsoft_Excel_Worksheet2.xlsx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4.xml"/><Relationship Id="rId2" Type="http://schemas.microsoft.com/office/2011/relationships/chartColorStyle" Target="colors4.xml"/><Relationship Id="rId1" Type="http://schemas.microsoft.com/office/2011/relationships/chartStyle" Target="style4.xml"/><Relationship Id="rId5" Type="http://schemas.openxmlformats.org/officeDocument/2006/relationships/chartUserShapes" Target="../drawings/drawing1.xml"/><Relationship Id="rId4" Type="http://schemas.openxmlformats.org/officeDocument/2006/relationships/package" Target="../embeddings/Microsoft_Excel_Worksheet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0294830054044724"/>
          <c:y val="0.10783591866493225"/>
          <c:w val="0.8880496621131897"/>
          <c:h val="0.73680460453033447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Overall</c:v>
                </c:pt>
              </c:strCache>
            </c:strRef>
          </c:tx>
          <c:spPr>
            <a:ln w="50800" cap="rnd">
              <a:solidFill>
                <a:srgbClr val="27536B"/>
              </a:solidFill>
              <a:round/>
            </a:ln>
            <a:effectLst/>
          </c:spPr>
          <c:marker>
            <c:symbol val="none"/>
          </c:marker>
          <c:cat>
            <c:numRef>
              <c:f>Sheet1!$A$17:$A$29</c:f>
              <c:numCache>
                <c:formatCode>General</c:formatCode>
                <c:ptCount val="13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  <c:pt idx="6">
                  <c:v>2016</c:v>
                </c:pt>
                <c:pt idx="7">
                  <c:v>2017</c:v>
                </c:pt>
                <c:pt idx="8">
                  <c:v>2018</c:v>
                </c:pt>
                <c:pt idx="9">
                  <c:v>2019</c:v>
                </c:pt>
                <c:pt idx="10">
                  <c:v>2020</c:v>
                </c:pt>
                <c:pt idx="11">
                  <c:v>2021</c:v>
                </c:pt>
                <c:pt idx="12">
                  <c:v>2022</c:v>
                </c:pt>
              </c:numCache>
            </c:numRef>
          </c:cat>
          <c:val>
            <c:numRef>
              <c:f>Sheet1!$B$17:$B$29</c:f>
              <c:numCache>
                <c:formatCode>0.00</c:formatCode>
                <c:ptCount val="13"/>
                <c:pt idx="0">
                  <c:v>0</c:v>
                </c:pt>
                <c:pt idx="1">
                  <c:v>-2.53807106598985</c:v>
                </c:pt>
                <c:pt idx="2">
                  <c:v>-2.79187817258883</c:v>
                </c:pt>
                <c:pt idx="3">
                  <c:v>-5.3299492385786804</c:v>
                </c:pt>
                <c:pt idx="4">
                  <c:v>-5.3299492385786804</c:v>
                </c:pt>
                <c:pt idx="5">
                  <c:v>-5.8375634517766501</c:v>
                </c:pt>
                <c:pt idx="6">
                  <c:v>-5.5837563451776697</c:v>
                </c:pt>
                <c:pt idx="7">
                  <c:v>-8.1218274111675104</c:v>
                </c:pt>
                <c:pt idx="8">
                  <c:v>-8.1218274111675104</c:v>
                </c:pt>
                <c:pt idx="9">
                  <c:v>-10.9137055837563</c:v>
                </c:pt>
                <c:pt idx="10">
                  <c:v>-13.197969543147201</c:v>
                </c:pt>
                <c:pt idx="11">
                  <c:v>-17.005076142132001</c:v>
                </c:pt>
                <c:pt idx="12">
                  <c:v>-19.2893401015228</c:v>
                </c:pt>
              </c:numCache>
            </c:numRef>
          </c:val>
          <c:smooth val="1"/>
          <c:extLst xmlns:a14="http://schemas.microsoft.com/office/drawing/2010/main" xmlns:wp="http://schemas.openxmlformats.org/drawingml/2006/wordprocessingDrawing" xmlns:xml="http://www.w3.org/XML/1998/namespace" xmlns:w="http://schemas.openxmlformats.org/wordprocessingml/2006/main" xmlns:m="http://schemas.openxmlformats.org/officeDocument/2006/math">
            <c:ext xmlns:c16="http://schemas.microsoft.com/office/drawing/2014/chart" uri="{C3380CC4-5D6E-409C-BE32-E72D297353CC}">
              <c16:uniqueId val="{00000000-658D-434B-8739-CE5EE39DC45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Latino</c:v>
                </c:pt>
              </c:strCache>
            </c:strRef>
          </c:tx>
          <c:spPr>
            <a:ln w="50800" cap="rnd">
              <a:solidFill>
                <a:schemeClr val="accent6"/>
              </a:solidFill>
              <a:round/>
            </a:ln>
            <a:effectLst/>
          </c:spPr>
          <c:marker>
            <c:symbol val="none"/>
          </c:marker>
          <c:cat>
            <c:numRef>
              <c:f>Sheet1!$A$17:$A$29</c:f>
              <c:numCache>
                <c:formatCode>General</c:formatCode>
                <c:ptCount val="13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  <c:pt idx="6">
                  <c:v>2016</c:v>
                </c:pt>
                <c:pt idx="7">
                  <c:v>2017</c:v>
                </c:pt>
                <c:pt idx="8">
                  <c:v>2018</c:v>
                </c:pt>
                <c:pt idx="9">
                  <c:v>2019</c:v>
                </c:pt>
                <c:pt idx="10">
                  <c:v>2020</c:v>
                </c:pt>
                <c:pt idx="11">
                  <c:v>2021</c:v>
                </c:pt>
                <c:pt idx="12">
                  <c:v>2022</c:v>
                </c:pt>
              </c:numCache>
            </c:numRef>
          </c:cat>
          <c:val>
            <c:numRef>
              <c:f>Sheet1!$C$17:$C$29</c:f>
              <c:numCache>
                <c:formatCode>0.00</c:formatCode>
                <c:ptCount val="13"/>
                <c:pt idx="0">
                  <c:v>0</c:v>
                </c:pt>
                <c:pt idx="1">
                  <c:v>-1.0638297872340399</c:v>
                </c:pt>
                <c:pt idx="2">
                  <c:v>4.2553191489361701</c:v>
                </c:pt>
                <c:pt idx="3">
                  <c:v>4.2553191489361701</c:v>
                </c:pt>
                <c:pt idx="4">
                  <c:v>7.4468085106383004</c:v>
                </c:pt>
                <c:pt idx="5">
                  <c:v>8.5106382978723403</c:v>
                </c:pt>
                <c:pt idx="6">
                  <c:v>10.6382978723404</c:v>
                </c:pt>
                <c:pt idx="7">
                  <c:v>10.6382978723404</c:v>
                </c:pt>
                <c:pt idx="8">
                  <c:v>12.765957446808502</c:v>
                </c:pt>
                <c:pt idx="9">
                  <c:v>8.5106382978723403</c:v>
                </c:pt>
                <c:pt idx="10">
                  <c:v>6.3829787234042508</c:v>
                </c:pt>
                <c:pt idx="11">
                  <c:v>4.2553191489361701</c:v>
                </c:pt>
                <c:pt idx="12">
                  <c:v>11.702127659574501</c:v>
                </c:pt>
              </c:numCache>
            </c:numRef>
          </c:val>
          <c:smooth val="1"/>
          <c:extLst xmlns:a14="http://schemas.microsoft.com/office/drawing/2010/main" xmlns:wp="http://schemas.openxmlformats.org/drawingml/2006/wordprocessingDrawing" xmlns:xml="http://www.w3.org/XML/1998/namespace" xmlns:w="http://schemas.openxmlformats.org/wordprocessingml/2006/main" xmlns:m="http://schemas.openxmlformats.org/officeDocument/2006/math">
            <c:ext xmlns:c16="http://schemas.microsoft.com/office/drawing/2014/chart" uri="{C3380CC4-5D6E-409C-BE32-E72D297353CC}">
              <c16:uniqueId val="{00000001-658D-434B-8739-CE5EE39DC452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Latino MSM</c:v>
                </c:pt>
              </c:strCache>
            </c:strRef>
          </c:tx>
          <c:spPr>
            <a:ln w="50800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cat>
            <c:numRef>
              <c:f>Sheet1!$A$17:$A$29</c:f>
              <c:numCache>
                <c:formatCode>General</c:formatCode>
                <c:ptCount val="13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  <c:pt idx="6">
                  <c:v>2016</c:v>
                </c:pt>
                <c:pt idx="7">
                  <c:v>2017</c:v>
                </c:pt>
                <c:pt idx="8">
                  <c:v>2018</c:v>
                </c:pt>
                <c:pt idx="9">
                  <c:v>2019</c:v>
                </c:pt>
                <c:pt idx="10">
                  <c:v>2020</c:v>
                </c:pt>
                <c:pt idx="11">
                  <c:v>2021</c:v>
                </c:pt>
                <c:pt idx="12">
                  <c:v>2022</c:v>
                </c:pt>
              </c:numCache>
            </c:numRef>
          </c:cat>
          <c:val>
            <c:numRef>
              <c:f>Sheet1!$D$17:$D$29</c:f>
              <c:numCache>
                <c:formatCode>0.00</c:formatCode>
                <c:ptCount val="13"/>
                <c:pt idx="0">
                  <c:v>0</c:v>
                </c:pt>
                <c:pt idx="1">
                  <c:v>1.4925373134328399</c:v>
                </c:pt>
                <c:pt idx="2">
                  <c:v>10.4477611940299</c:v>
                </c:pt>
                <c:pt idx="3">
                  <c:v>10.4477611940299</c:v>
                </c:pt>
                <c:pt idx="4">
                  <c:v>14.925373134328401</c:v>
                </c:pt>
                <c:pt idx="5">
                  <c:v>16.417910447761201</c:v>
                </c:pt>
                <c:pt idx="6">
                  <c:v>19.402985074626898</c:v>
                </c:pt>
                <c:pt idx="7">
                  <c:v>19.402985074626898</c:v>
                </c:pt>
                <c:pt idx="8">
                  <c:v>22.388059701492498</c:v>
                </c:pt>
                <c:pt idx="9">
                  <c:v>16.417910447761201</c:v>
                </c:pt>
                <c:pt idx="10">
                  <c:v>17.910447761194</c:v>
                </c:pt>
                <c:pt idx="11">
                  <c:v>13.4328358208955</c:v>
                </c:pt>
                <c:pt idx="12">
                  <c:v>23.880597014925399</c:v>
                </c:pt>
              </c:numCache>
            </c:numRef>
          </c:val>
          <c:smooth val="1"/>
          <c:extLst xmlns:a14="http://schemas.microsoft.com/office/drawing/2010/main" xmlns:wp="http://schemas.openxmlformats.org/drawingml/2006/wordprocessingDrawing" xmlns:xml="http://www.w3.org/XML/1998/namespace" xmlns:w="http://schemas.openxmlformats.org/wordprocessingml/2006/main" xmlns:m="http://schemas.openxmlformats.org/officeDocument/2006/math">
            <c:ext xmlns:c16="http://schemas.microsoft.com/office/drawing/2014/chart" uri="{C3380CC4-5D6E-409C-BE32-E72D297353CC}">
              <c16:uniqueId val="{00000002-658D-434B-8739-CE5EE39DC452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LMSM 25-34</c:v>
                </c:pt>
              </c:strCache>
            </c:strRef>
          </c:tx>
          <c:spPr>
            <a:ln w="50800" cap="rnd">
              <a:solidFill>
                <a:schemeClr val="accent5"/>
              </a:solidFill>
              <a:round/>
            </a:ln>
            <a:effectLst/>
          </c:spPr>
          <c:marker>
            <c:symbol val="none"/>
          </c:marker>
          <c:cat>
            <c:numRef>
              <c:f>Sheet1!$A$17:$A$29</c:f>
              <c:numCache>
                <c:formatCode>General</c:formatCode>
                <c:ptCount val="13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  <c:pt idx="6">
                  <c:v>2016</c:v>
                </c:pt>
                <c:pt idx="7">
                  <c:v>2017</c:v>
                </c:pt>
                <c:pt idx="8">
                  <c:v>2018</c:v>
                </c:pt>
                <c:pt idx="9">
                  <c:v>2019</c:v>
                </c:pt>
                <c:pt idx="10">
                  <c:v>2020</c:v>
                </c:pt>
                <c:pt idx="11">
                  <c:v>2021</c:v>
                </c:pt>
                <c:pt idx="12">
                  <c:v>2022</c:v>
                </c:pt>
              </c:numCache>
            </c:numRef>
          </c:cat>
          <c:val>
            <c:numRef>
              <c:f>Sheet1!$E$17:$E$29</c:f>
              <c:numCache>
                <c:formatCode>0.00</c:formatCode>
                <c:ptCount val="13"/>
                <c:pt idx="0">
                  <c:v>0</c:v>
                </c:pt>
                <c:pt idx="1">
                  <c:v>5</c:v>
                </c:pt>
                <c:pt idx="2">
                  <c:v>20</c:v>
                </c:pt>
                <c:pt idx="3">
                  <c:v>25</c:v>
                </c:pt>
                <c:pt idx="4">
                  <c:v>35</c:v>
                </c:pt>
                <c:pt idx="5">
                  <c:v>45</c:v>
                </c:pt>
                <c:pt idx="6">
                  <c:v>55.000000000000007</c:v>
                </c:pt>
                <c:pt idx="7">
                  <c:v>65</c:v>
                </c:pt>
                <c:pt idx="8">
                  <c:v>70</c:v>
                </c:pt>
                <c:pt idx="9">
                  <c:v>65</c:v>
                </c:pt>
                <c:pt idx="10">
                  <c:v>70</c:v>
                </c:pt>
                <c:pt idx="11">
                  <c:v>70</c:v>
                </c:pt>
                <c:pt idx="12">
                  <c:v>95</c:v>
                </c:pt>
              </c:numCache>
            </c:numRef>
          </c:val>
          <c:smooth val="1"/>
          <c:extLst xmlns:a14="http://schemas.microsoft.com/office/drawing/2010/main" xmlns:wp="http://schemas.openxmlformats.org/drawingml/2006/wordprocessingDrawing" xmlns:xml="http://www.w3.org/XML/1998/namespace" xmlns:w="http://schemas.openxmlformats.org/wordprocessingml/2006/main" xmlns:m="http://schemas.openxmlformats.org/officeDocument/2006/math">
            <c:ext xmlns:c16="http://schemas.microsoft.com/office/drawing/2014/chart" uri="{C3380CC4-5D6E-409C-BE32-E72D297353CC}">
              <c16:uniqueId val="{00000003-658D-434B-8739-CE5EE39DC45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1190047888"/>
        <c:axId val="1190041648"/>
      </c:lineChart>
      <c:catAx>
        <c:axId val="119004788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low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50" b="1" i="0" u="none" strike="noStrike" kern="1200" baseline="0" smtId="4294967295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pPr>
            <a:endParaRPr lang="en-US"/>
          </a:p>
        </c:txPr>
        <c:crossAx val="1190041648"/>
        <c:crosses val="autoZero"/>
        <c:auto val="0"/>
        <c:lblAlgn val="ctr"/>
        <c:lblOffset val="100"/>
        <c:noMultiLvlLbl val="0"/>
      </c:catAx>
      <c:valAx>
        <c:axId val="1190041648"/>
        <c:scaling>
          <c:orientation val="minMax"/>
          <c:max val="100"/>
          <c:min val="-4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 smtId="4294967295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pPr>
            <a:endParaRPr lang="en-US"/>
          </a:p>
        </c:txPr>
        <c:crossAx val="1190047888"/>
        <c:crosses val="autoZero"/>
        <c:crossBetween val="between"/>
        <c:majorUnit val="20"/>
      </c:valAx>
      <c:spPr>
        <a:noFill/>
        <a:ln>
          <a:noFill/>
        </a:ln>
        <a:effectLst/>
      </c:spPr>
    </c:plotArea>
    <c:plotVisOnly val="1"/>
    <c:dispBlanksAs val="gap"/>
    <c:extLst xmlns:a14="http://schemas.microsoft.com/office/drawing/2010/main" xmlns:wp="http://schemas.openxmlformats.org/drawingml/2006/wordprocessingDrawing" xmlns:xml="http://www.w3.org/XML/1998/namespace" xmlns:w="http://schemas.openxmlformats.org/wordprocessingml/2006/main" xmlns:m="http://schemas.openxmlformats.org/officeDocument/2006/math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0294830054044724"/>
          <c:y val="0.10783591866493225"/>
          <c:w val="0.8880496621131897"/>
          <c:h val="0.73680460453033447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Overall</c:v>
                </c:pt>
              </c:strCache>
            </c:strRef>
          </c:tx>
          <c:spPr>
            <a:ln w="50800" cap="rnd">
              <a:solidFill>
                <a:srgbClr val="27536B"/>
              </a:solidFill>
              <a:round/>
            </a:ln>
            <a:effectLst/>
          </c:spPr>
          <c:marker>
            <c:symbol val="none"/>
          </c:marker>
          <c:cat>
            <c:numRef>
              <c:f>Sheet1!$A$17:$A$29</c:f>
              <c:numCache>
                <c:formatCode>General</c:formatCode>
                <c:ptCount val="13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  <c:pt idx="6">
                  <c:v>2016</c:v>
                </c:pt>
                <c:pt idx="7">
                  <c:v>2017</c:v>
                </c:pt>
                <c:pt idx="8">
                  <c:v>2018</c:v>
                </c:pt>
                <c:pt idx="9">
                  <c:v>2019</c:v>
                </c:pt>
                <c:pt idx="10">
                  <c:v>2020</c:v>
                </c:pt>
                <c:pt idx="11">
                  <c:v>2021</c:v>
                </c:pt>
                <c:pt idx="12">
                  <c:v>2022</c:v>
                </c:pt>
              </c:numCache>
            </c:numRef>
          </c:cat>
          <c:val>
            <c:numRef>
              <c:f>Sheet1!$B$17:$B$29</c:f>
              <c:numCache>
                <c:formatCode>0.00</c:formatCode>
                <c:ptCount val="13"/>
                <c:pt idx="0">
                  <c:v>0</c:v>
                </c:pt>
                <c:pt idx="1">
                  <c:v>-2.53807106598985</c:v>
                </c:pt>
                <c:pt idx="2">
                  <c:v>-2.79187817258883</c:v>
                </c:pt>
                <c:pt idx="3">
                  <c:v>-5.3299492385786804</c:v>
                </c:pt>
                <c:pt idx="4">
                  <c:v>-5.3299492385786804</c:v>
                </c:pt>
                <c:pt idx="5">
                  <c:v>-5.8375634517766501</c:v>
                </c:pt>
                <c:pt idx="6">
                  <c:v>-5.5837563451776697</c:v>
                </c:pt>
                <c:pt idx="7">
                  <c:v>-8.1218274111675104</c:v>
                </c:pt>
                <c:pt idx="8">
                  <c:v>-8.1218274111675104</c:v>
                </c:pt>
                <c:pt idx="9">
                  <c:v>-10.9137055837563</c:v>
                </c:pt>
                <c:pt idx="10">
                  <c:v>-13.197969543147201</c:v>
                </c:pt>
                <c:pt idx="11">
                  <c:v>-17.005076142132001</c:v>
                </c:pt>
                <c:pt idx="12">
                  <c:v>-19.2893401015228</c:v>
                </c:pt>
              </c:numCache>
            </c:numRef>
          </c:val>
          <c:smooth val="1"/>
          <c:extLst xmlns:a14="http://schemas.microsoft.com/office/drawing/2010/main" xmlns:wp="http://schemas.openxmlformats.org/drawingml/2006/wordprocessingDrawing" xmlns:xml="http://www.w3.org/XML/1998/namespace" xmlns:w="http://schemas.openxmlformats.org/wordprocessingml/2006/main" xmlns:m="http://schemas.openxmlformats.org/officeDocument/2006/math">
            <c:ext xmlns:c16="http://schemas.microsoft.com/office/drawing/2014/chart" uri="{C3380CC4-5D6E-409C-BE32-E72D297353CC}">
              <c16:uniqueId val="{00000000-84CF-4E24-BDC8-15D6F711A6A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Latino</c:v>
                </c:pt>
              </c:strCache>
            </c:strRef>
          </c:tx>
          <c:spPr>
            <a:ln w="50800" cap="rnd">
              <a:solidFill>
                <a:schemeClr val="accent6"/>
              </a:solidFill>
              <a:round/>
            </a:ln>
            <a:effectLst/>
          </c:spPr>
          <c:marker>
            <c:symbol val="none"/>
          </c:marker>
          <c:cat>
            <c:numRef>
              <c:f>Sheet1!$A$17:$A$29</c:f>
              <c:numCache>
                <c:formatCode>General</c:formatCode>
                <c:ptCount val="13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  <c:pt idx="6">
                  <c:v>2016</c:v>
                </c:pt>
                <c:pt idx="7">
                  <c:v>2017</c:v>
                </c:pt>
                <c:pt idx="8">
                  <c:v>2018</c:v>
                </c:pt>
                <c:pt idx="9">
                  <c:v>2019</c:v>
                </c:pt>
                <c:pt idx="10">
                  <c:v>2020</c:v>
                </c:pt>
                <c:pt idx="11">
                  <c:v>2021</c:v>
                </c:pt>
                <c:pt idx="12">
                  <c:v>2022</c:v>
                </c:pt>
              </c:numCache>
            </c:numRef>
          </c:cat>
          <c:val>
            <c:numRef>
              <c:f>Sheet1!$C$17:$C$29</c:f>
              <c:numCache>
                <c:formatCode>0.00</c:formatCode>
                <c:ptCount val="13"/>
                <c:pt idx="0">
                  <c:v>0</c:v>
                </c:pt>
                <c:pt idx="1">
                  <c:v>-1.0638297872340399</c:v>
                </c:pt>
                <c:pt idx="2">
                  <c:v>4.2553191489361701</c:v>
                </c:pt>
                <c:pt idx="3">
                  <c:v>4.2553191489361701</c:v>
                </c:pt>
                <c:pt idx="4">
                  <c:v>7.4468085106383004</c:v>
                </c:pt>
                <c:pt idx="5">
                  <c:v>8.5106382978723403</c:v>
                </c:pt>
                <c:pt idx="6">
                  <c:v>10.6382978723404</c:v>
                </c:pt>
                <c:pt idx="7">
                  <c:v>10.6382978723404</c:v>
                </c:pt>
                <c:pt idx="8">
                  <c:v>12.765957446808502</c:v>
                </c:pt>
                <c:pt idx="9">
                  <c:v>8.5106382978723403</c:v>
                </c:pt>
                <c:pt idx="10">
                  <c:v>6.3829787234042508</c:v>
                </c:pt>
                <c:pt idx="11">
                  <c:v>4.2553191489361701</c:v>
                </c:pt>
                <c:pt idx="12">
                  <c:v>11.702127659574501</c:v>
                </c:pt>
              </c:numCache>
            </c:numRef>
          </c:val>
          <c:smooth val="1"/>
          <c:extLst xmlns:a14="http://schemas.microsoft.com/office/drawing/2010/main" xmlns:wp="http://schemas.openxmlformats.org/drawingml/2006/wordprocessingDrawing" xmlns:xml="http://www.w3.org/XML/1998/namespace" xmlns:w="http://schemas.openxmlformats.org/wordprocessingml/2006/main" xmlns:m="http://schemas.openxmlformats.org/officeDocument/2006/math">
            <c:ext xmlns:c16="http://schemas.microsoft.com/office/drawing/2014/chart" uri="{C3380CC4-5D6E-409C-BE32-E72D297353CC}">
              <c16:uniqueId val="{00000001-84CF-4E24-BDC8-15D6F711A6A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1190047888"/>
        <c:axId val="1190041648"/>
      </c:lineChart>
      <c:catAx>
        <c:axId val="119004788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low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50" b="1" i="0" u="none" strike="noStrike" kern="1200" baseline="0" smtId="4294967295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pPr>
            <a:endParaRPr lang="en-US"/>
          </a:p>
        </c:txPr>
        <c:crossAx val="1190041648"/>
        <c:crosses val="autoZero"/>
        <c:auto val="0"/>
        <c:lblAlgn val="ctr"/>
        <c:lblOffset val="100"/>
        <c:noMultiLvlLbl val="0"/>
      </c:catAx>
      <c:valAx>
        <c:axId val="1190041648"/>
        <c:scaling>
          <c:orientation val="minMax"/>
          <c:max val="15"/>
          <c:min val="-25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 smtId="4294967295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pPr>
            <a:endParaRPr lang="en-US"/>
          </a:p>
        </c:txPr>
        <c:crossAx val="1190047888"/>
        <c:crosses val="autoZero"/>
        <c:crossBetween val="between"/>
        <c:majorUnit val="5"/>
      </c:valAx>
      <c:spPr>
        <a:noFill/>
        <a:ln>
          <a:noFill/>
        </a:ln>
        <a:effectLst/>
      </c:spPr>
    </c:plotArea>
    <c:plotVisOnly val="1"/>
    <c:dispBlanksAs val="gap"/>
    <c:extLst xmlns:a14="http://schemas.microsoft.com/office/drawing/2010/main" xmlns:wp="http://schemas.openxmlformats.org/drawingml/2006/wordprocessingDrawing" xmlns:xml="http://www.w3.org/XML/1998/namespace" xmlns:w="http://schemas.openxmlformats.org/wordprocessingml/2006/main" xmlns:m="http://schemas.openxmlformats.org/officeDocument/2006/math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0294830054044724"/>
          <c:y val="0.10783591866493225"/>
          <c:w val="0.8880496621131897"/>
          <c:h val="0.73680460453033447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Overall</c:v>
                </c:pt>
              </c:strCache>
            </c:strRef>
          </c:tx>
          <c:spPr>
            <a:ln w="50800" cap="rnd">
              <a:solidFill>
                <a:srgbClr val="27536B"/>
              </a:solidFill>
              <a:round/>
            </a:ln>
            <a:effectLst/>
          </c:spPr>
          <c:marker>
            <c:symbol val="none"/>
          </c:marker>
          <c:cat>
            <c:numRef>
              <c:f>Sheet1!$A$17:$A$29</c:f>
              <c:numCache>
                <c:formatCode>General</c:formatCode>
                <c:ptCount val="13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  <c:pt idx="6">
                  <c:v>2016</c:v>
                </c:pt>
                <c:pt idx="7">
                  <c:v>2017</c:v>
                </c:pt>
                <c:pt idx="8">
                  <c:v>2018</c:v>
                </c:pt>
                <c:pt idx="9">
                  <c:v>2019</c:v>
                </c:pt>
                <c:pt idx="10">
                  <c:v>2020</c:v>
                </c:pt>
                <c:pt idx="11">
                  <c:v>2021</c:v>
                </c:pt>
                <c:pt idx="12">
                  <c:v>2022</c:v>
                </c:pt>
              </c:numCache>
            </c:numRef>
          </c:cat>
          <c:val>
            <c:numRef>
              <c:f>Sheet1!$B$17:$B$29</c:f>
              <c:numCache>
                <c:formatCode>0.00</c:formatCode>
                <c:ptCount val="13"/>
                <c:pt idx="0">
                  <c:v>0</c:v>
                </c:pt>
                <c:pt idx="1">
                  <c:v>-2.53807106598985</c:v>
                </c:pt>
                <c:pt idx="2">
                  <c:v>-2.79187817258883</c:v>
                </c:pt>
                <c:pt idx="3">
                  <c:v>-5.3299492385786804</c:v>
                </c:pt>
                <c:pt idx="4">
                  <c:v>-5.3299492385786804</c:v>
                </c:pt>
                <c:pt idx="5">
                  <c:v>-5.8375634517766501</c:v>
                </c:pt>
                <c:pt idx="6">
                  <c:v>-5.5837563451776697</c:v>
                </c:pt>
                <c:pt idx="7">
                  <c:v>-8.1218274111675104</c:v>
                </c:pt>
                <c:pt idx="8">
                  <c:v>-8.1218274111675104</c:v>
                </c:pt>
                <c:pt idx="9">
                  <c:v>-10.9137055837563</c:v>
                </c:pt>
                <c:pt idx="10">
                  <c:v>-13.197969543147201</c:v>
                </c:pt>
                <c:pt idx="11">
                  <c:v>-17.005076142132001</c:v>
                </c:pt>
                <c:pt idx="12">
                  <c:v>-19.2893401015228</c:v>
                </c:pt>
              </c:numCache>
            </c:numRef>
          </c:val>
          <c:smooth val="1"/>
          <c:extLst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>
            <c:ext xmlns:c16="http://schemas.microsoft.com/office/drawing/2014/chart" uri="{C3380CC4-5D6E-409C-BE32-E72D297353CC}">
              <c16:uniqueId val="{00000000-658D-434B-8739-CE5EE39DC45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Latino</c:v>
                </c:pt>
              </c:strCache>
            </c:strRef>
          </c:tx>
          <c:spPr>
            <a:ln w="50800" cap="rnd">
              <a:solidFill>
                <a:schemeClr val="accent6"/>
              </a:solidFill>
              <a:round/>
            </a:ln>
            <a:effectLst/>
          </c:spPr>
          <c:marker>
            <c:symbol val="none"/>
          </c:marker>
          <c:cat>
            <c:numRef>
              <c:f>Sheet1!$A$17:$A$29</c:f>
              <c:numCache>
                <c:formatCode>General</c:formatCode>
                <c:ptCount val="13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  <c:pt idx="6">
                  <c:v>2016</c:v>
                </c:pt>
                <c:pt idx="7">
                  <c:v>2017</c:v>
                </c:pt>
                <c:pt idx="8">
                  <c:v>2018</c:v>
                </c:pt>
                <c:pt idx="9">
                  <c:v>2019</c:v>
                </c:pt>
                <c:pt idx="10">
                  <c:v>2020</c:v>
                </c:pt>
                <c:pt idx="11">
                  <c:v>2021</c:v>
                </c:pt>
                <c:pt idx="12">
                  <c:v>2022</c:v>
                </c:pt>
              </c:numCache>
            </c:numRef>
          </c:cat>
          <c:val>
            <c:numRef>
              <c:f>Sheet1!$C$17:$C$29</c:f>
              <c:numCache>
                <c:formatCode>0.00</c:formatCode>
                <c:ptCount val="13"/>
                <c:pt idx="0">
                  <c:v>0</c:v>
                </c:pt>
                <c:pt idx="1">
                  <c:v>-1.0638297872340399</c:v>
                </c:pt>
                <c:pt idx="2">
                  <c:v>4.2553191489361701</c:v>
                </c:pt>
                <c:pt idx="3">
                  <c:v>4.2553191489361701</c:v>
                </c:pt>
                <c:pt idx="4">
                  <c:v>7.4468085106383004</c:v>
                </c:pt>
                <c:pt idx="5">
                  <c:v>8.5106382978723403</c:v>
                </c:pt>
                <c:pt idx="6">
                  <c:v>10.6382978723404</c:v>
                </c:pt>
                <c:pt idx="7">
                  <c:v>10.6382978723404</c:v>
                </c:pt>
                <c:pt idx="8">
                  <c:v>12.765957446808502</c:v>
                </c:pt>
                <c:pt idx="9">
                  <c:v>8.5106382978723403</c:v>
                </c:pt>
                <c:pt idx="10">
                  <c:v>6.3829787234042508</c:v>
                </c:pt>
                <c:pt idx="11">
                  <c:v>4.2553191489361701</c:v>
                </c:pt>
                <c:pt idx="12">
                  <c:v>11.702127659574501</c:v>
                </c:pt>
              </c:numCache>
            </c:numRef>
          </c:val>
          <c:smooth val="1"/>
          <c:extLst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>
            <c:ext xmlns:c16="http://schemas.microsoft.com/office/drawing/2014/chart" uri="{C3380CC4-5D6E-409C-BE32-E72D297353CC}">
              <c16:uniqueId val="{00000001-658D-434B-8739-CE5EE39DC452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Latino MSM</c:v>
                </c:pt>
              </c:strCache>
            </c:strRef>
          </c:tx>
          <c:spPr>
            <a:ln w="50800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cat>
            <c:numRef>
              <c:f>Sheet1!$A$17:$A$29</c:f>
              <c:numCache>
                <c:formatCode>General</c:formatCode>
                <c:ptCount val="13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  <c:pt idx="6">
                  <c:v>2016</c:v>
                </c:pt>
                <c:pt idx="7">
                  <c:v>2017</c:v>
                </c:pt>
                <c:pt idx="8">
                  <c:v>2018</c:v>
                </c:pt>
                <c:pt idx="9">
                  <c:v>2019</c:v>
                </c:pt>
                <c:pt idx="10">
                  <c:v>2020</c:v>
                </c:pt>
                <c:pt idx="11">
                  <c:v>2021</c:v>
                </c:pt>
                <c:pt idx="12">
                  <c:v>2022</c:v>
                </c:pt>
              </c:numCache>
            </c:numRef>
          </c:cat>
          <c:val>
            <c:numRef>
              <c:f>Sheet1!$D$17:$D$29</c:f>
              <c:numCache>
                <c:formatCode>0.00</c:formatCode>
                <c:ptCount val="13"/>
                <c:pt idx="0">
                  <c:v>0</c:v>
                </c:pt>
                <c:pt idx="1">
                  <c:v>1.4925373134328399</c:v>
                </c:pt>
                <c:pt idx="2">
                  <c:v>10.4477611940299</c:v>
                </c:pt>
                <c:pt idx="3">
                  <c:v>10.4477611940299</c:v>
                </c:pt>
                <c:pt idx="4">
                  <c:v>14.925373134328401</c:v>
                </c:pt>
                <c:pt idx="5">
                  <c:v>16.417910447761201</c:v>
                </c:pt>
                <c:pt idx="6">
                  <c:v>19.402985074626898</c:v>
                </c:pt>
                <c:pt idx="7">
                  <c:v>19.402985074626898</c:v>
                </c:pt>
                <c:pt idx="8">
                  <c:v>22.388059701492498</c:v>
                </c:pt>
                <c:pt idx="9">
                  <c:v>16.417910447761201</c:v>
                </c:pt>
                <c:pt idx="10">
                  <c:v>17.910447761194</c:v>
                </c:pt>
                <c:pt idx="11">
                  <c:v>13.4328358208955</c:v>
                </c:pt>
                <c:pt idx="12">
                  <c:v>23.880597014925399</c:v>
                </c:pt>
              </c:numCache>
            </c:numRef>
          </c:val>
          <c:smooth val="1"/>
          <c:extLst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>
            <c:ext xmlns:c16="http://schemas.microsoft.com/office/drawing/2014/chart" uri="{C3380CC4-5D6E-409C-BE32-E72D297353CC}">
              <c16:uniqueId val="{00000002-658D-434B-8739-CE5EE39DC452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LMSM 25-34</c:v>
                </c:pt>
              </c:strCache>
            </c:strRef>
          </c:tx>
          <c:spPr>
            <a:ln w="50800" cap="rnd">
              <a:solidFill>
                <a:schemeClr val="accent5"/>
              </a:solidFill>
              <a:round/>
            </a:ln>
            <a:effectLst/>
          </c:spPr>
          <c:marker>
            <c:symbol val="none"/>
          </c:marker>
          <c:cat>
            <c:numRef>
              <c:f>Sheet1!$A$17:$A$29</c:f>
              <c:numCache>
                <c:formatCode>General</c:formatCode>
                <c:ptCount val="13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  <c:pt idx="6">
                  <c:v>2016</c:v>
                </c:pt>
                <c:pt idx="7">
                  <c:v>2017</c:v>
                </c:pt>
                <c:pt idx="8">
                  <c:v>2018</c:v>
                </c:pt>
                <c:pt idx="9">
                  <c:v>2019</c:v>
                </c:pt>
                <c:pt idx="10">
                  <c:v>2020</c:v>
                </c:pt>
                <c:pt idx="11">
                  <c:v>2021</c:v>
                </c:pt>
                <c:pt idx="12">
                  <c:v>2022</c:v>
                </c:pt>
              </c:numCache>
            </c:numRef>
          </c:cat>
          <c:val>
            <c:numRef>
              <c:f>Sheet1!$E$17:$E$29</c:f>
              <c:numCache>
                <c:formatCode>0.00</c:formatCode>
                <c:ptCount val="13"/>
                <c:pt idx="0">
                  <c:v>0</c:v>
                </c:pt>
                <c:pt idx="1">
                  <c:v>5</c:v>
                </c:pt>
                <c:pt idx="2">
                  <c:v>20</c:v>
                </c:pt>
                <c:pt idx="3">
                  <c:v>25</c:v>
                </c:pt>
                <c:pt idx="4">
                  <c:v>35</c:v>
                </c:pt>
                <c:pt idx="5">
                  <c:v>45</c:v>
                </c:pt>
                <c:pt idx="6">
                  <c:v>55.000000000000007</c:v>
                </c:pt>
                <c:pt idx="7">
                  <c:v>65</c:v>
                </c:pt>
                <c:pt idx="8">
                  <c:v>70</c:v>
                </c:pt>
                <c:pt idx="9">
                  <c:v>65</c:v>
                </c:pt>
                <c:pt idx="10">
                  <c:v>70</c:v>
                </c:pt>
                <c:pt idx="11">
                  <c:v>70</c:v>
                </c:pt>
                <c:pt idx="12">
                  <c:v>95</c:v>
                </c:pt>
              </c:numCache>
            </c:numRef>
          </c:val>
          <c:smooth val="1"/>
          <c:extLst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>
            <c:ext xmlns:c16="http://schemas.microsoft.com/office/drawing/2014/chart" uri="{C3380CC4-5D6E-409C-BE32-E72D297353CC}">
              <c16:uniqueId val="{00000003-658D-434B-8739-CE5EE39DC45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1190047888"/>
        <c:axId val="1190041648"/>
      </c:lineChart>
      <c:catAx>
        <c:axId val="119004788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low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50" b="1" i="0" u="none" strike="noStrike" kern="1200" baseline="0" smtId="4294967295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pPr>
            <a:endParaRPr lang="en-US"/>
          </a:p>
        </c:txPr>
        <c:crossAx val="1190041648"/>
        <c:crosses val="autoZero"/>
        <c:auto val="0"/>
        <c:lblAlgn val="ctr"/>
        <c:lblOffset val="100"/>
        <c:noMultiLvlLbl val="0"/>
      </c:catAx>
      <c:valAx>
        <c:axId val="1190041648"/>
        <c:scaling>
          <c:orientation val="minMax"/>
          <c:max val="100"/>
          <c:min val="-4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 smtId="4294967295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pPr>
            <a:endParaRPr lang="en-US"/>
          </a:p>
        </c:txPr>
        <c:crossAx val="1190047888"/>
        <c:crosses val="autoZero"/>
        <c:crossBetween val="between"/>
        <c:majorUnit val="20"/>
      </c:valAx>
      <c:spPr>
        <a:noFill/>
        <a:ln>
          <a:noFill/>
        </a:ln>
        <a:effectLst/>
      </c:spPr>
    </c:plotArea>
    <c:plotVisOnly val="1"/>
    <c:dispBlanksAs val="gap"/>
    <c:extLst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rgbClr val="27536B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27536B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CD62-4426-A910-89F3D09FA4D5}"/>
              </c:ext>
            </c:extLst>
          </c:dPt>
          <c:dPt>
            <c:idx val="1"/>
            <c:invertIfNegative val="0"/>
            <c:bubble3D val="0"/>
            <c:spPr>
              <a:solidFill>
                <a:srgbClr val="DF5327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CD62-4426-A910-89F3D09FA4D5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4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venir Next LT Pro" panose="020B0504020202020204" pitchFamily="34" charset="0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Sheet1!$A$5:$A$6</c:f>
              <c:strCache>
                <c:ptCount val="2"/>
                <c:pt idx="0">
                  <c:v>población blanca</c:v>
                </c:pt>
                <c:pt idx="1">
                  <c:v>población latina</c:v>
                </c:pt>
              </c:strCache>
            </c:strRef>
          </c:cat>
          <c:val>
            <c:numRef>
              <c:f>Sheet1!$B$5:$B$6</c:f>
              <c:numCache>
                <c:formatCode>General</c:formatCode>
                <c:ptCount val="2"/>
                <c:pt idx="0">
                  <c:v>26</c:v>
                </c:pt>
                <c:pt idx="1">
                  <c:v>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CD62-4426-A910-89F3D09FA4D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25"/>
        <c:overlap val="-27"/>
        <c:axId val="761527952"/>
        <c:axId val="761530472"/>
      </c:barChart>
      <c:catAx>
        <c:axId val="7615279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venir Next LT Pro" panose="020B0504020202020204" pitchFamily="34" charset="0"/>
                <a:ea typeface="+mn-ea"/>
                <a:cs typeface="+mn-cs"/>
              </a:defRPr>
            </a:pPr>
            <a:endParaRPr lang="en-US"/>
          </a:p>
        </c:txPr>
        <c:crossAx val="761530472"/>
        <c:crosses val="autoZero"/>
        <c:auto val="1"/>
        <c:lblAlgn val="ctr"/>
        <c:lblOffset val="100"/>
        <c:noMultiLvlLbl val="0"/>
      </c:catAx>
      <c:valAx>
        <c:axId val="761530472"/>
        <c:scaling>
          <c:orientation val="minMax"/>
          <c:max val="35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venir Next LT Pro" panose="020B0504020202020204" pitchFamily="34" charset="0"/>
                <a:ea typeface="+mn-ea"/>
                <a:cs typeface="+mn-cs"/>
              </a:defRPr>
            </a:pPr>
            <a:endParaRPr lang="en-US"/>
          </a:p>
        </c:txPr>
        <c:crossAx val="761527952"/>
        <c:crosses val="autoZero"/>
        <c:crossBetween val="between"/>
        <c:majorUnit val="5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  <c:userShapes r:id="rId5"/>
</c:chartSpace>
</file>

<file path=ppt/charts/colors1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0.41436</cdr:x>
      <cdr:y>0.25949</cdr:y>
    </cdr:from>
    <cdr:to>
      <cdr:x>0.86184</cdr:x>
      <cdr:y>0.25949</cdr:y>
    </cdr:to>
    <cdr:cxnSp macro="">
      <cdr:nvCxnSpPr>
        <cdr:cNvPr id="3" name="Straight Connector 2">
          <a:extLst xmlns:a="http://schemas.openxmlformats.org/drawingml/2006/main">
            <a:ext uri="{FF2B5EF4-FFF2-40B4-BE49-F238E27FC236}">
              <a16:creationId xmlns:a16="http://schemas.microsoft.com/office/drawing/2014/main" id="{4246893F-2CB3-09DF-C207-0549D45474A9}"/>
            </a:ext>
          </a:extLst>
        </cdr:cNvPr>
        <cdr:cNvCxnSpPr/>
      </cdr:nvCxnSpPr>
      <cdr:spPr>
        <a:xfrm xmlns:a="http://schemas.openxmlformats.org/drawingml/2006/main">
          <a:off x="2286193" y="1558836"/>
          <a:ext cx="2468880" cy="0"/>
        </a:xfrm>
        <a:prstGeom xmlns:a="http://schemas.openxmlformats.org/drawingml/2006/main" prst="line">
          <a:avLst/>
        </a:prstGeom>
        <a:ln xmlns:a="http://schemas.openxmlformats.org/drawingml/2006/main" w="28575">
          <a:solidFill>
            <a:schemeClr val="tx1"/>
          </a:solidFill>
          <a:prstDash val="dash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D06EBD52-0EB7-8559-12E9-1177E050DF8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9509E6D-8610-19C6-B0D1-CF0E8668B1DF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8AB335-9B00-4C5B-A846-F5BA2C314129}" type="datetimeFigureOut">
              <a:rPr lang="en-US" smtClean="0"/>
              <a:t>10/9/24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8F61BD1-1319-F3AA-E75D-683D35F5908F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8B353E2-CF03-701B-D3D8-A3BC864524B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B3807-862F-4815-80D2-599C045C2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04719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6925243-0199-4385-A41C-378C71E8229D}" type="datetimeFigureOut">
              <a:rPr lang="en-US" smtClean="0"/>
              <a:t>10/9/24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4097A-3BB3-4B10-B44E-8B866487FB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91677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54097A-3BB3-4B10-B44E-8B866487FB46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700484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rtl="0"/>
            <a:endParaRPr lang="es-MX" sz="1200" b="1" i="0" u="none" strike="noStrike" dirty="0">
              <a:latin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54097A-3BB3-4B10-B44E-8B866487FB46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457468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54097A-3BB3-4B10-B44E-8B866487FB46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069233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54097A-3BB3-4B10-B44E-8B866487FB46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909766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54097A-3BB3-4B10-B44E-8B866487FB46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4391623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54097A-3BB3-4B10-B44E-8B866487FB46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9869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54097A-3BB3-4B10-B44E-8B866487FB46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816034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54097A-3BB3-4B10-B44E-8B866487FB46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081592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54097A-3BB3-4B10-B44E-8B866487FB46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274552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ea typeface="Calibri"/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54097A-3BB3-4B10-B44E-8B866487FB46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303236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rtl="0">
              <a:buFontTx/>
              <a:buNone/>
            </a:pPr>
            <a:r>
              <a:rPr lang="es-MX" sz="1200" b="1" i="0" u="none" strike="noStrike" dirty="0" err="1">
                <a:latin typeface="Calibri"/>
              </a:rPr>
              <a:t>Right</a:t>
            </a:r>
            <a:r>
              <a:rPr lang="es-MX" sz="1200" b="1" i="0" u="none" strike="noStrike" dirty="0">
                <a:latin typeface="Calibri"/>
              </a:rPr>
              <a:t> </a:t>
            </a:r>
            <a:r>
              <a:rPr lang="es-MX" sz="1200" b="1" i="0" u="none" strike="noStrike" dirty="0" err="1">
                <a:latin typeface="Calibri"/>
              </a:rPr>
              <a:t>hand</a:t>
            </a:r>
            <a:r>
              <a:rPr lang="es-MX" sz="1200" b="1" i="0" u="none" strike="noStrike" dirty="0">
                <a:latin typeface="Calibri"/>
              </a:rPr>
              <a:t> </a:t>
            </a:r>
            <a:r>
              <a:rPr lang="es-MX" sz="1200" b="1" i="0" u="none" strike="noStrike" dirty="0" err="1">
                <a:latin typeface="Calibri"/>
              </a:rPr>
              <a:t>side</a:t>
            </a:r>
            <a:r>
              <a:rPr lang="es-MX" sz="1200" b="1" i="0" u="none" strike="noStrike" dirty="0">
                <a:latin typeface="Calibri"/>
              </a:rPr>
              <a:t> </a:t>
            </a:r>
            <a:r>
              <a:rPr lang="es-MX" sz="1200" b="1" i="0" u="none" strike="noStrike" dirty="0" err="1">
                <a:latin typeface="Calibri"/>
              </a:rPr>
              <a:t>with</a:t>
            </a:r>
            <a:r>
              <a:rPr lang="es-MX" sz="1200" b="1" i="0" u="none" strike="noStrike" dirty="0">
                <a:latin typeface="Calibri"/>
              </a:rPr>
              <a:t> “</a:t>
            </a:r>
            <a:r>
              <a:rPr lang="es-MX" sz="1200" b="1" i="0" u="none" strike="noStrike" dirty="0" err="1">
                <a:latin typeface="Calibri"/>
              </a:rPr>
              <a:t>An</a:t>
            </a:r>
            <a:r>
              <a:rPr lang="es-MX" sz="1200" b="1" i="0" u="none" strike="noStrike" dirty="0">
                <a:latin typeface="Calibri"/>
              </a:rPr>
              <a:t> </a:t>
            </a:r>
            <a:r>
              <a:rPr lang="es-MX" sz="1200" b="1" i="0" u="none" strike="noStrike" dirty="0" err="1">
                <a:latin typeface="Calibri"/>
              </a:rPr>
              <a:t>impressive</a:t>
            </a:r>
            <a:r>
              <a:rPr lang="es-MX" sz="1200" b="1" i="0" u="none" strike="noStrike" dirty="0">
                <a:latin typeface="Calibri"/>
              </a:rPr>
              <a:t> </a:t>
            </a:r>
            <a:r>
              <a:rPr lang="es-MX" sz="1200" b="1" i="0" u="none" strike="noStrike" dirty="0" err="1">
                <a:latin typeface="Calibri"/>
              </a:rPr>
              <a:t>multi-sector</a:t>
            </a:r>
            <a:r>
              <a:rPr lang="es-MX" sz="1200" b="1" i="0" u="none" strike="noStrike" dirty="0">
                <a:latin typeface="Calibri"/>
              </a:rPr>
              <a:t> </a:t>
            </a:r>
            <a:r>
              <a:rPr lang="es-MX" sz="1200" b="1" i="0" u="none" strike="noStrike" dirty="0" err="1">
                <a:latin typeface="Calibri"/>
              </a:rPr>
              <a:t>achievement</a:t>
            </a:r>
            <a:r>
              <a:rPr lang="es-MX" sz="1200" b="1" i="0" u="none" strike="noStrike" dirty="0">
                <a:latin typeface="Calibri"/>
              </a:rPr>
              <a:t>” </a:t>
            </a:r>
            <a:r>
              <a:rPr lang="es-MX" sz="1200" b="1" i="0" u="none" strike="noStrike" dirty="0" err="1">
                <a:latin typeface="Calibri"/>
              </a:rPr>
              <a:t>will</a:t>
            </a:r>
            <a:r>
              <a:rPr lang="es-MX" sz="1200" b="1" i="0" u="none" strike="noStrike" dirty="0">
                <a:latin typeface="Calibri"/>
              </a:rPr>
              <a:t> </a:t>
            </a:r>
            <a:r>
              <a:rPr lang="es-MX" sz="1200" b="1" i="0" u="none" strike="noStrike" dirty="0" err="1">
                <a:latin typeface="Calibri"/>
              </a:rPr>
              <a:t>appear</a:t>
            </a:r>
            <a:r>
              <a:rPr lang="es-MX" sz="1200" b="1" i="0" u="none" strike="noStrike" dirty="0">
                <a:latin typeface="Calibri"/>
              </a:rPr>
              <a:t> as </a:t>
            </a:r>
            <a:r>
              <a:rPr lang="es-MX" sz="1200" b="1" i="0" u="none" strike="noStrike" dirty="0" err="1">
                <a:latin typeface="Calibri"/>
              </a:rPr>
              <a:t>animation</a:t>
            </a:r>
            <a:endParaRPr lang="es-MX" sz="1200" b="1" i="0" u="none" strike="noStrike" dirty="0">
              <a:latin typeface="Calibri"/>
            </a:endParaRPr>
          </a:p>
          <a:p>
            <a:pPr marL="0" indent="0">
              <a:buFontTx/>
              <a:buNone/>
            </a:pPr>
            <a:r>
              <a:rPr lang="en-US" b="1" dirty="0"/>
              <a:t>,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54097A-3BB3-4B10-B44E-8B866487FB46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584530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en-US" b="1" u="none" spc="0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54097A-3BB3-4B10-B44E-8B866487FB46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584530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54097A-3BB3-4B10-B44E-8B866487FB46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552101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54097A-3BB3-4B10-B44E-8B866487FB46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632592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rtl="0">
              <a:buFontTx/>
              <a:buNone/>
            </a:pPr>
            <a:endParaRPr lang="es-MX" sz="1200" b="0" i="0" u="none" strike="noStrike" dirty="0">
              <a:latin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54097A-3BB3-4B10-B44E-8B866487FB46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543418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54097A-3BB3-4B10-B44E-8B866487FB46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838951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54097A-3BB3-4B10-B44E-8B866487FB46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994590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rtl="0"/>
            <a:endParaRPr lang="es-MX" sz="1200" b="1" i="0" u="none" strike="noStrike" dirty="0">
              <a:latin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54097A-3BB3-4B10-B44E-8B866487FB46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87262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10/9/24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10/9/24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10/9/24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10/9/24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10/9/24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10/9/24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10/9/24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10/9/24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10/9/24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10/9/24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10/9/24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t>10/9/24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openxmlformats.org/officeDocument/2006/relationships/image" Target="../media/image2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microsoft.com/office/2007/relationships/hdphoto" Target="../media/hdphoto1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Relationship Id="rId4" Type="http://schemas.microsoft.com/office/2007/relationships/hdphoto" Target="../media/hdphoto2.wd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jpe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jpeg"/><Relationship Id="rId4" Type="http://schemas.openxmlformats.org/officeDocument/2006/relationships/image" Target="../media/image4.jpeg"/><Relationship Id="rId9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7" Type="http://schemas.openxmlformats.org/officeDocument/2006/relationships/chart" Target="../charts/chart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67B14261-0808-1CC3-7095-1018853C1A67}"/>
              </a:ext>
            </a:extLst>
          </p:cNvPr>
          <p:cNvSpPr/>
          <p:nvPr/>
        </p:nvSpPr>
        <p:spPr>
          <a:xfrm>
            <a:off x="12059478" y="7460240"/>
            <a:ext cx="6022784" cy="1775792"/>
          </a:xfrm>
          <a:prstGeom prst="rect">
            <a:avLst/>
          </a:prstGeom>
          <a:solidFill>
            <a:schemeClr val="bg1"/>
          </a:solidFill>
          <a:ln w="28575">
            <a:solidFill>
              <a:srgbClr val="002D7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2" name="Group 2"/>
          <p:cNvGrpSpPr/>
          <p:nvPr/>
        </p:nvGrpSpPr>
        <p:grpSpPr>
          <a:xfrm>
            <a:off x="1240790" y="0"/>
            <a:ext cx="212090" cy="5143500"/>
            <a:chOff x="0" y="0"/>
            <a:chExt cx="55859" cy="1354667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55859" cy="1354667"/>
            </a:xfrm>
            <a:custGeom>
              <a:avLst/>
              <a:gdLst/>
              <a:ahLst/>
              <a:cxnLst/>
              <a:rect l="l" t="t" r="r" b="b"/>
              <a:pathLst>
                <a:path w="55859" h="1354667">
                  <a:moveTo>
                    <a:pt x="0" y="0"/>
                  </a:moveTo>
                  <a:lnTo>
                    <a:pt x="55859" y="0"/>
                  </a:lnTo>
                  <a:lnTo>
                    <a:pt x="55859" y="1354667"/>
                  </a:lnTo>
                  <a:lnTo>
                    <a:pt x="0" y="1354667"/>
                  </a:lnTo>
                  <a:close/>
                </a:path>
              </a:pathLst>
            </a:custGeom>
            <a:solidFill>
              <a:srgbClr val="002D72"/>
            </a:solidFill>
          </p:spPr>
          <p:txBody>
            <a:bodyPr>
              <a:noAutofit/>
            </a:bodyPr>
            <a:lstStyle/>
            <a:p>
              <a:endParaRPr lang="en-US" dirty="0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-38100"/>
              <a:ext cx="55859" cy="1392767"/>
            </a:xfrm>
            <a:prstGeom prst="rect">
              <a:avLst/>
            </a:prstGeom>
          </p:spPr>
          <p:txBody>
            <a:bodyPr lIns="50800" tIns="50800" rIns="50800" bIns="50800" rtlCol="0" anchor="ctr">
              <a:noAutofit/>
            </a:bodyPr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 dirty="0"/>
            </a:p>
          </p:txBody>
        </p:sp>
      </p:grpSp>
      <p:sp>
        <p:nvSpPr>
          <p:cNvPr id="5" name="Freeform 5"/>
          <p:cNvSpPr/>
          <p:nvPr/>
        </p:nvSpPr>
        <p:spPr>
          <a:xfrm>
            <a:off x="11912630" y="352247"/>
            <a:ext cx="6169632" cy="1682627"/>
          </a:xfrm>
          <a:custGeom>
            <a:avLst/>
            <a:gdLst/>
            <a:ahLst/>
            <a:cxnLst/>
            <a:rect l="l" t="t" r="r" b="b"/>
            <a:pathLst>
              <a:path w="6169632" h="1682627">
                <a:moveTo>
                  <a:pt x="0" y="0"/>
                </a:moveTo>
                <a:lnTo>
                  <a:pt x="6169632" y="0"/>
                </a:lnTo>
                <a:lnTo>
                  <a:pt x="6169632" y="1682627"/>
                </a:lnTo>
                <a:lnTo>
                  <a:pt x="0" y="168262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>
            <a:noAutofit/>
          </a:bodyPr>
          <a:lstStyle/>
          <a:p>
            <a:endParaRPr lang="en-US" dirty="0"/>
          </a:p>
        </p:txBody>
      </p:sp>
      <p:sp>
        <p:nvSpPr>
          <p:cNvPr id="6" name="TextBox 6"/>
          <p:cNvSpPr txBox="1"/>
          <p:nvPr/>
        </p:nvSpPr>
        <p:spPr>
          <a:xfrm>
            <a:off x="2307961" y="2682887"/>
            <a:ext cx="15467422" cy="1354217"/>
          </a:xfrm>
          <a:prstGeom prst="rect">
            <a:avLst/>
          </a:prstGeom>
        </p:spPr>
        <p:txBody>
          <a:bodyPr wrap="square" lIns="0" tIns="0" rIns="0" bIns="0" rtlCol="0" anchor="t">
            <a:noAutofit/>
          </a:bodyPr>
          <a:lstStyle/>
          <a:p>
            <a:pPr rtl="0"/>
            <a:r>
              <a:rPr lang="es-MX" sz="4000" b="0" i="0" u="none" strike="noStrike" dirty="0">
                <a:solidFill>
                  <a:srgbClr val="002060"/>
                </a:solidFill>
                <a:latin typeface="Montserrat Ultra-Bold"/>
              </a:rPr>
              <a:t>Oportunidades para acelerar la respuesta nacional frente a la crisis incesante del VIH en la población latina en los EE. UU.</a:t>
            </a:r>
          </a:p>
        </p:txBody>
      </p:sp>
      <p:sp>
        <p:nvSpPr>
          <p:cNvPr id="7" name="TextBox 7"/>
          <p:cNvSpPr txBox="1"/>
          <p:nvPr/>
        </p:nvSpPr>
        <p:spPr>
          <a:xfrm rot="-5400000">
            <a:off x="-664292" y="6956191"/>
            <a:ext cx="3974630" cy="349249"/>
          </a:xfrm>
          <a:prstGeom prst="rect">
            <a:avLst/>
          </a:prstGeom>
        </p:spPr>
        <p:txBody>
          <a:bodyPr lIns="0" tIns="0" rIns="0" bIns="0" rtlCol="0" anchor="t">
            <a:noAutofit/>
          </a:bodyPr>
          <a:lstStyle/>
          <a:p>
            <a:pPr rtl="0">
              <a:lnSpc>
                <a:spcPts val="2800"/>
              </a:lnSpc>
            </a:pPr>
            <a:r>
              <a:rPr lang="es-MX" sz="2000" b="0" i="0" u="none" strike="noStrike" dirty="0">
                <a:solidFill>
                  <a:srgbClr val="0072CE"/>
                </a:solidFill>
                <a:latin typeface="Montserrat Classic"/>
              </a:rPr>
              <a:t>instituteforpolicysolutions.org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5927B6F-1A98-4FFA-B9B1-990EB1C4272E}"/>
              </a:ext>
            </a:extLst>
          </p:cNvPr>
          <p:cNvSpPr txBox="1"/>
          <p:nvPr/>
        </p:nvSpPr>
        <p:spPr>
          <a:xfrm>
            <a:off x="2307960" y="4858387"/>
            <a:ext cx="14831642" cy="222952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rtl="0">
              <a:lnSpc>
                <a:spcPct val="150000"/>
              </a:lnSpc>
            </a:pPr>
            <a:r>
              <a:rPr lang="es-MX" sz="2400" b="1" i="0" u="none" strike="noStrike" dirty="0">
                <a:latin typeface="Avenir Next LT Pro"/>
              </a:rPr>
              <a:t>Vincent Guilamo-Ramos, PhD, MPH, LCSW, RN, ANP-BC, PMHNP-BC, FAAN</a:t>
            </a:r>
          </a:p>
          <a:p>
            <a:pPr rtl="0">
              <a:lnSpc>
                <a:spcPct val="150000"/>
              </a:lnSpc>
            </a:pPr>
            <a:r>
              <a:rPr lang="es-MX" sz="2400" b="0" i="0" u="none" strike="noStrike" dirty="0">
                <a:latin typeface="Avenir Next LT Pro"/>
              </a:rPr>
              <a:t>Profesor Distinguido y Director Ejecutivo del Instituto para Soluciones de Políticas Públicas</a:t>
            </a:r>
          </a:p>
          <a:p>
            <a:pPr rtl="0">
              <a:lnSpc>
                <a:spcPct val="150000"/>
              </a:lnSpc>
            </a:pPr>
            <a:r>
              <a:rPr lang="es-MX" sz="2400" b="0" i="0" u="none" strike="noStrike" dirty="0">
                <a:latin typeface="Avenir Next LT Pro"/>
              </a:rPr>
              <a:t>Escuela de Enfermería de Johns Hopkins</a:t>
            </a:r>
          </a:p>
          <a:p>
            <a:pPr rtl="0">
              <a:lnSpc>
                <a:spcPct val="150000"/>
              </a:lnSpc>
            </a:pPr>
            <a:r>
              <a:rPr lang="es-MX" sz="2400" b="0" i="0" u="none" strike="noStrike" dirty="0">
                <a:latin typeface="Avenir Next LT Pro"/>
              </a:rPr>
              <a:t>Director, Centro para la Salud de Adolescentes y Familias Latinas (CLAFH, siglas en inglés)</a:t>
            </a:r>
          </a:p>
        </p:txBody>
      </p:sp>
      <p:sp>
        <p:nvSpPr>
          <p:cNvPr id="10" name="Google Shape;571;p48">
            <a:extLst>
              <a:ext uri="{FF2B5EF4-FFF2-40B4-BE49-F238E27FC236}">
                <a16:creationId xmlns:a16="http://schemas.microsoft.com/office/drawing/2014/main" id="{23B550EA-9A2E-29E7-F49E-BE915D307D8A}"/>
              </a:ext>
            </a:extLst>
          </p:cNvPr>
          <p:cNvSpPr txBox="1"/>
          <p:nvPr/>
        </p:nvSpPr>
        <p:spPr>
          <a:xfrm>
            <a:off x="12059478" y="7691288"/>
            <a:ext cx="4407585" cy="126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>
              <a:buClr>
                <a:schemeClr val="dk1"/>
              </a:buClr>
              <a:buSzPts val="1000"/>
            </a:pPr>
            <a:r>
              <a:rPr lang="en-US" sz="2400" dirty="0">
                <a:solidFill>
                  <a:srgbClr val="002060"/>
                </a:solidFill>
                <a:latin typeface="Avenir Next LT Pro" panose="020B0504020202020204" pitchFamily="34" charset="0"/>
              </a:rPr>
              <a:t>Scan QR code to access the presentation slides </a:t>
            </a:r>
            <a:r>
              <a:rPr lang="es-ES" sz="2400" dirty="0">
                <a:solidFill>
                  <a:srgbClr val="002060"/>
                </a:solidFill>
                <a:latin typeface="Avenir Next LT Pro" panose="020B0504020202020204" pitchFamily="34" charset="0"/>
              </a:rPr>
              <a:t>in English</a:t>
            </a:r>
            <a:r>
              <a:rPr lang="en-US" sz="2400" dirty="0">
                <a:solidFill>
                  <a:srgbClr val="002060"/>
                </a:solidFill>
                <a:latin typeface="Avenir Next LT Pro" panose="020B0504020202020204" pitchFamily="34" charset="0"/>
              </a:rPr>
              <a:t>:</a:t>
            </a:r>
            <a:r>
              <a:rPr lang="en-US" sz="2400" i="1" dirty="0">
                <a:solidFill>
                  <a:srgbClr val="002060"/>
                </a:solidFill>
                <a:latin typeface="Avenir Next LT Pro" panose="020B0504020202020204" pitchFamily="34" charset="0"/>
              </a:rPr>
              <a:t> </a:t>
            </a:r>
          </a:p>
        </p:txBody>
      </p:sp>
      <p:pic>
        <p:nvPicPr>
          <p:cNvPr id="13" name="Picture 12" descr="A qr code with black squares&#10;&#10;Description automatically generated">
            <a:extLst>
              <a:ext uri="{FF2B5EF4-FFF2-40B4-BE49-F238E27FC236}">
                <a16:creationId xmlns:a16="http://schemas.microsoft.com/office/drawing/2014/main" id="{0883E660-29AB-BF5D-237F-B4050464F7C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67063" y="7624613"/>
            <a:ext cx="1463040" cy="146304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ABEDB98A-699A-14F1-F361-E482432B1DFF}"/>
              </a:ext>
            </a:extLst>
          </p:cNvPr>
          <p:cNvSpPr txBox="1"/>
          <p:nvPr/>
        </p:nvSpPr>
        <p:spPr>
          <a:xfrm>
            <a:off x="1117600" y="9618133"/>
            <a:ext cx="153355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0" u="none" strike="noStrike" dirty="0">
                <a:solidFill>
                  <a:srgbClr val="C00000"/>
                </a:solidFill>
                <a:effectLst/>
                <a:latin typeface="gentona"/>
              </a:rPr>
              <a:t>Por favor, </a:t>
            </a:r>
            <a:r>
              <a:rPr lang="en-US" b="1" i="0" u="none" strike="noStrike" dirty="0" err="1">
                <a:solidFill>
                  <a:srgbClr val="C00000"/>
                </a:solidFill>
                <a:effectLst/>
                <a:latin typeface="gentona"/>
              </a:rPr>
              <a:t>dé</a:t>
            </a:r>
            <a:r>
              <a:rPr lang="en-US" b="1" i="0" u="none" strike="noStrike" dirty="0">
                <a:solidFill>
                  <a:srgbClr val="C00000"/>
                </a:solidFill>
                <a:effectLst/>
                <a:latin typeface="gentona"/>
              </a:rPr>
              <a:t> </a:t>
            </a:r>
            <a:r>
              <a:rPr lang="en-US" b="1" i="0" u="none" strike="noStrike" dirty="0" err="1">
                <a:solidFill>
                  <a:srgbClr val="C00000"/>
                </a:solidFill>
                <a:effectLst/>
                <a:latin typeface="gentona"/>
              </a:rPr>
              <a:t>crédito</a:t>
            </a:r>
            <a:r>
              <a:rPr lang="en-US" b="1" i="0" u="none" strike="noStrike" dirty="0">
                <a:solidFill>
                  <a:srgbClr val="C00000"/>
                </a:solidFill>
                <a:effectLst/>
                <a:latin typeface="gentona"/>
              </a:rPr>
              <a:t> al Centro para la </a:t>
            </a:r>
            <a:r>
              <a:rPr lang="en-US" b="1" i="0" u="none" strike="noStrike" dirty="0" err="1">
                <a:solidFill>
                  <a:srgbClr val="C00000"/>
                </a:solidFill>
                <a:effectLst/>
                <a:latin typeface="gentona"/>
              </a:rPr>
              <a:t>Salud</a:t>
            </a:r>
            <a:r>
              <a:rPr lang="en-US" b="1" i="0" u="none" strike="noStrike" dirty="0">
                <a:solidFill>
                  <a:srgbClr val="C00000"/>
                </a:solidFill>
                <a:effectLst/>
                <a:latin typeface="gentona"/>
              </a:rPr>
              <a:t> de </a:t>
            </a:r>
            <a:r>
              <a:rPr lang="en-US" b="1" i="0" u="none" strike="noStrike" dirty="0" err="1">
                <a:solidFill>
                  <a:srgbClr val="C00000"/>
                </a:solidFill>
                <a:effectLst/>
                <a:latin typeface="gentona"/>
              </a:rPr>
              <a:t>los</a:t>
            </a:r>
            <a:r>
              <a:rPr lang="en-US" b="1" i="0" u="none" strike="noStrike" dirty="0">
                <a:solidFill>
                  <a:srgbClr val="C00000"/>
                </a:solidFill>
                <a:effectLst/>
                <a:latin typeface="gentona"/>
              </a:rPr>
              <a:t> </a:t>
            </a:r>
            <a:r>
              <a:rPr lang="en-US" b="1" i="0" u="none" strike="noStrike" dirty="0" err="1">
                <a:solidFill>
                  <a:srgbClr val="C00000"/>
                </a:solidFill>
                <a:effectLst/>
                <a:latin typeface="gentona"/>
              </a:rPr>
              <a:t>Adolescentes</a:t>
            </a:r>
            <a:r>
              <a:rPr lang="en-US" b="1" i="0" u="none" strike="noStrike" dirty="0">
                <a:solidFill>
                  <a:srgbClr val="C00000"/>
                </a:solidFill>
                <a:effectLst/>
                <a:latin typeface="gentona"/>
              </a:rPr>
              <a:t> y la Familia Latina (CLAFH) y al Instituto de </a:t>
            </a:r>
            <a:r>
              <a:rPr lang="en-US" b="1" i="0" u="none" strike="noStrike" dirty="0" err="1">
                <a:solidFill>
                  <a:srgbClr val="C00000"/>
                </a:solidFill>
                <a:effectLst/>
                <a:latin typeface="gentona"/>
              </a:rPr>
              <a:t>Soluciones</a:t>
            </a:r>
            <a:r>
              <a:rPr lang="en-US" b="1" i="0" u="none" strike="noStrike" dirty="0">
                <a:solidFill>
                  <a:srgbClr val="C00000"/>
                </a:solidFill>
                <a:effectLst/>
                <a:latin typeface="gentona"/>
              </a:rPr>
              <a:t> </a:t>
            </a:r>
            <a:r>
              <a:rPr lang="en-US" b="1" i="0" u="none" strike="noStrike" dirty="0" err="1">
                <a:solidFill>
                  <a:srgbClr val="C00000"/>
                </a:solidFill>
                <a:effectLst/>
                <a:latin typeface="gentona"/>
              </a:rPr>
              <a:t>Políticas</a:t>
            </a:r>
            <a:r>
              <a:rPr lang="en-US" b="1" i="0" u="none" strike="noStrike" dirty="0">
                <a:solidFill>
                  <a:srgbClr val="C00000"/>
                </a:solidFill>
                <a:effectLst/>
                <a:latin typeface="gentona"/>
              </a:rPr>
              <a:t> (IPS) al </a:t>
            </a:r>
            <a:r>
              <a:rPr lang="en-US" b="1" i="0" u="none" strike="noStrike" dirty="0" err="1">
                <a:solidFill>
                  <a:srgbClr val="C00000"/>
                </a:solidFill>
                <a:effectLst/>
                <a:latin typeface="gentona"/>
              </a:rPr>
              <a:t>reproducir</a:t>
            </a:r>
            <a:r>
              <a:rPr lang="en-US" b="1" i="0" u="none" strike="noStrike" dirty="0">
                <a:solidFill>
                  <a:srgbClr val="C00000"/>
                </a:solidFill>
                <a:effectLst/>
                <a:latin typeface="gentona"/>
              </a:rPr>
              <a:t> </a:t>
            </a:r>
            <a:r>
              <a:rPr lang="en-US" b="1" i="0" u="none" strike="noStrike" dirty="0" err="1">
                <a:solidFill>
                  <a:srgbClr val="C00000"/>
                </a:solidFill>
                <a:effectLst/>
                <a:latin typeface="gentona"/>
              </a:rPr>
              <a:t>el</a:t>
            </a:r>
            <a:r>
              <a:rPr lang="en-US" b="1" i="0" u="none" strike="noStrike" dirty="0">
                <a:solidFill>
                  <a:srgbClr val="C00000"/>
                </a:solidFill>
                <a:effectLst/>
                <a:latin typeface="gentona"/>
              </a:rPr>
              <a:t> </a:t>
            </a:r>
            <a:r>
              <a:rPr lang="en-US" b="1" i="0" u="none" strike="noStrike" dirty="0" err="1">
                <a:solidFill>
                  <a:srgbClr val="C00000"/>
                </a:solidFill>
                <a:effectLst/>
                <a:latin typeface="gentona"/>
              </a:rPr>
              <a:t>contenido</a:t>
            </a:r>
            <a:r>
              <a:rPr lang="en-US" b="1" i="0" u="none" strike="noStrike" dirty="0">
                <a:solidFill>
                  <a:srgbClr val="C00000"/>
                </a:solidFill>
                <a:effectLst/>
                <a:latin typeface="gentona"/>
              </a:rPr>
              <a:t>.</a:t>
            </a:r>
            <a:endParaRPr lang="en-US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>
            <a:extLst>
              <a:ext uri="{FF2B5EF4-FFF2-40B4-BE49-F238E27FC236}">
                <a16:creationId xmlns:a16="http://schemas.microsoft.com/office/drawing/2014/main" id="{E033D4E2-0879-9788-6851-4E942587CB26}"/>
              </a:ext>
            </a:extLst>
          </p:cNvPr>
          <p:cNvGrpSpPr/>
          <p:nvPr/>
        </p:nvGrpSpPr>
        <p:grpSpPr>
          <a:xfrm>
            <a:off x="12706184" y="2423506"/>
            <a:ext cx="4922068" cy="7358773"/>
            <a:chOff x="12706184" y="2423506"/>
            <a:chExt cx="4922068" cy="7358773"/>
          </a:xfrm>
        </p:grpSpPr>
        <p:pic>
          <p:nvPicPr>
            <p:cNvPr id="4" name="Picture Placeholder 5" descr="A person in a hospital gown sitting on a bed&#10;&#10;Description automatically generated">
              <a:extLst>
                <a:ext uri="{FF2B5EF4-FFF2-40B4-BE49-F238E27FC236}">
                  <a16:creationId xmlns:a16="http://schemas.microsoft.com/office/drawing/2014/main" id="{F1BE89F3-3CB2-EBE1-AE8B-4EB82222840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706184" y="2423506"/>
              <a:ext cx="4922068" cy="7358773"/>
            </a:xfrm>
            <a:prstGeom prst="rect">
              <a:avLst/>
            </a:prstGeom>
          </p:spPr>
        </p:pic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67269F4D-ECE1-A8B0-B3A2-0CA9336469AD}"/>
                </a:ext>
              </a:extLst>
            </p:cNvPr>
            <p:cNvGrpSpPr/>
            <p:nvPr/>
          </p:nvGrpSpPr>
          <p:grpSpPr>
            <a:xfrm>
              <a:off x="16292223" y="2552369"/>
              <a:ext cx="1242860" cy="1242840"/>
              <a:chOff x="8863930" y="220844"/>
              <a:chExt cx="3184752" cy="3184752"/>
            </a:xfrm>
          </p:grpSpPr>
          <p:pic>
            <p:nvPicPr>
              <p:cNvPr id="9" name="Picture 8">
                <a:extLst>
                  <a:ext uri="{FF2B5EF4-FFF2-40B4-BE49-F238E27FC236}">
                    <a16:creationId xmlns:a16="http://schemas.microsoft.com/office/drawing/2014/main" id="{13214FB2-28AC-BEEC-00B5-E06F5EB0D03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8863930" y="220844"/>
                <a:ext cx="3184752" cy="3184752"/>
              </a:xfrm>
              <a:prstGeom prst="rect">
                <a:avLst/>
              </a:prstGeom>
              <a:ln w="28575">
                <a:solidFill>
                  <a:schemeClr val="tx1"/>
                </a:solidFill>
              </a:ln>
            </p:spPr>
          </p:pic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9869C049-9A52-F4F8-CBE8-905D91A290B9}"/>
                  </a:ext>
                </a:extLst>
              </p:cNvPr>
              <p:cNvSpPr/>
              <p:nvPr/>
            </p:nvSpPr>
            <p:spPr>
              <a:xfrm>
                <a:off x="10221744" y="1566731"/>
                <a:ext cx="457200" cy="50292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</p:grp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2C7134EB-CBED-629A-800B-73D696CF6B63}"/>
                </a:ext>
              </a:extLst>
            </p:cNvPr>
            <p:cNvSpPr/>
            <p:nvPr/>
          </p:nvSpPr>
          <p:spPr>
            <a:xfrm>
              <a:off x="12706184" y="2423506"/>
              <a:ext cx="4922068" cy="7358773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rgbClr val="677797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F1166AC2-AD43-7D73-0BB2-FD875DB30C83}"/>
                </a:ext>
              </a:extLst>
            </p:cNvPr>
            <p:cNvSpPr/>
            <p:nvPr/>
          </p:nvSpPr>
          <p:spPr>
            <a:xfrm>
              <a:off x="13521299" y="6305291"/>
              <a:ext cx="3291840" cy="3291840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67779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en-US"/>
            </a:p>
          </p:txBody>
        </p: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7ACCF97D-1DD4-D157-37BC-350513B14C93}"/>
                </a:ext>
              </a:extLst>
            </p:cNvPr>
            <p:cNvGrpSpPr/>
            <p:nvPr/>
          </p:nvGrpSpPr>
          <p:grpSpPr>
            <a:xfrm>
              <a:off x="13978499" y="6762491"/>
              <a:ext cx="2377440" cy="2377440"/>
              <a:chOff x="12318175" y="3032966"/>
              <a:chExt cx="2561781" cy="2561781"/>
            </a:xfrm>
          </p:grpSpPr>
          <p:pic>
            <p:nvPicPr>
              <p:cNvPr id="13" name="Picture 12">
                <a:extLst>
                  <a:ext uri="{FF2B5EF4-FFF2-40B4-BE49-F238E27FC236}">
                    <a16:creationId xmlns:a16="http://schemas.microsoft.com/office/drawing/2014/main" id="{694EFB95-AFB4-18A7-9F42-8CAFCD68623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12318175" y="3032966"/>
                <a:ext cx="2561781" cy="2561781"/>
              </a:xfrm>
              <a:prstGeom prst="rect">
                <a:avLst/>
              </a:prstGeom>
            </p:spPr>
          </p:pic>
          <p:sp>
            <p:nvSpPr>
              <p:cNvPr id="14" name="Rectangle 13">
                <a:extLst>
                  <a:ext uri="{FF2B5EF4-FFF2-40B4-BE49-F238E27FC236}">
                    <a16:creationId xmlns:a16="http://schemas.microsoft.com/office/drawing/2014/main" id="{FB1EA7E6-3CDD-9D62-356D-304E5EC72709}"/>
                  </a:ext>
                </a:extLst>
              </p:cNvPr>
              <p:cNvSpPr/>
              <p:nvPr/>
            </p:nvSpPr>
            <p:spPr>
              <a:xfrm>
                <a:off x="13326156" y="3986030"/>
                <a:ext cx="533535" cy="572907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</p:grpSp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427BA165-25B0-2DBF-545F-EA260E4E6E8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2897185" y="3159428"/>
              <a:ext cx="4401445" cy="1069915"/>
            </a:xfrm>
            <a:prstGeom prst="rect">
              <a:avLst/>
            </a:prstGeom>
          </p:spPr>
        </p:pic>
        <p:pic>
          <p:nvPicPr>
            <p:cNvPr id="16" name="Picture 2" descr="Health Affairs Logo">
              <a:extLst>
                <a:ext uri="{FF2B5EF4-FFF2-40B4-BE49-F238E27FC236}">
                  <a16:creationId xmlns:a16="http://schemas.microsoft.com/office/drawing/2014/main" id="{687C1660-EFCA-FECA-F599-D5832699F56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2711847" y="2434028"/>
              <a:ext cx="1771454" cy="5957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4214DDAD-54D1-18AC-DD93-952F551771F6}"/>
                </a:ext>
              </a:extLst>
            </p:cNvPr>
            <p:cNvSpPr/>
            <p:nvPr/>
          </p:nvSpPr>
          <p:spPr>
            <a:xfrm>
              <a:off x="12842569" y="4499777"/>
              <a:ext cx="4637897" cy="118702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rtl="0"/>
              <a:r>
                <a:rPr lang="es-MX" sz="2000" b="1" i="0" u="none" strike="noStrike" dirty="0" err="1">
                  <a:solidFill>
                    <a:srgbClr val="000000"/>
                  </a:solidFill>
                  <a:latin typeface="Poppins" charset="0"/>
                  <a:cs typeface="Poppins"/>
                </a:rPr>
                <a:t>Ending</a:t>
              </a:r>
              <a:r>
                <a:rPr lang="es-MX" sz="2000" b="1" i="0" u="none" strike="noStrike" dirty="0">
                  <a:solidFill>
                    <a:srgbClr val="000000"/>
                  </a:solidFill>
                  <a:latin typeface="Poppins" charset="0"/>
                  <a:cs typeface="Poppins"/>
                </a:rPr>
                <a:t> </a:t>
              </a:r>
              <a:r>
                <a:rPr lang="es-MX" sz="2000" b="1" i="0" u="none" strike="noStrike" dirty="0" err="1">
                  <a:solidFill>
                    <a:srgbClr val="000000"/>
                  </a:solidFill>
                  <a:latin typeface="Poppins" charset="0"/>
                  <a:cs typeface="Poppins"/>
                </a:rPr>
                <a:t>Unequal</a:t>
              </a:r>
              <a:r>
                <a:rPr lang="es-MX" sz="2000" b="1" i="0" u="none" strike="noStrike" dirty="0">
                  <a:solidFill>
                    <a:srgbClr val="000000"/>
                  </a:solidFill>
                  <a:latin typeface="Poppins" charset="0"/>
                  <a:cs typeface="Poppins"/>
                </a:rPr>
                <a:t> </a:t>
              </a:r>
              <a:r>
                <a:rPr lang="es-MX" sz="2000" b="1" i="0" u="none" strike="noStrike" dirty="0" err="1">
                  <a:solidFill>
                    <a:srgbClr val="000000"/>
                  </a:solidFill>
                  <a:latin typeface="Poppins" charset="0"/>
                  <a:cs typeface="Poppins"/>
                </a:rPr>
                <a:t>Treatment</a:t>
              </a:r>
              <a:r>
                <a:rPr lang="es-MX" sz="2000" b="1" i="0" u="none" strike="noStrike" dirty="0">
                  <a:solidFill>
                    <a:srgbClr val="000000"/>
                  </a:solidFill>
                  <a:latin typeface="Poppins" charset="0"/>
                  <a:cs typeface="Poppins"/>
                </a:rPr>
                <a:t> in </a:t>
              </a:r>
              <a:r>
                <a:rPr lang="es-MX" sz="2000" b="1" i="0" u="none" strike="noStrike" dirty="0" err="1">
                  <a:solidFill>
                    <a:srgbClr val="000000"/>
                  </a:solidFill>
                  <a:latin typeface="Poppins" charset="0"/>
                  <a:cs typeface="Poppins"/>
                </a:rPr>
                <a:t>the</a:t>
              </a:r>
              <a:r>
                <a:rPr lang="es-MX" sz="2000" b="1" i="0" u="none" strike="noStrike" dirty="0">
                  <a:solidFill>
                    <a:srgbClr val="000000"/>
                  </a:solidFill>
                  <a:latin typeface="Poppins" charset="0"/>
                  <a:cs typeface="Poppins"/>
                </a:rPr>
                <a:t> </a:t>
              </a:r>
              <a:r>
                <a:rPr lang="es-MX" sz="2000" b="1" i="0" u="none" strike="noStrike" dirty="0" err="1">
                  <a:solidFill>
                    <a:srgbClr val="000000"/>
                  </a:solidFill>
                  <a:latin typeface="Poppins" charset="0"/>
                  <a:cs typeface="Poppins"/>
                </a:rPr>
                <a:t>United</a:t>
              </a:r>
              <a:r>
                <a:rPr lang="es-MX" sz="2000" b="1" i="0" u="none" strike="noStrike" dirty="0">
                  <a:solidFill>
                    <a:srgbClr val="000000"/>
                  </a:solidFill>
                  <a:latin typeface="Poppins" charset="0"/>
                  <a:cs typeface="Poppins"/>
                </a:rPr>
                <a:t> </a:t>
              </a:r>
              <a:r>
                <a:rPr lang="es-MX" sz="2000" b="1" i="0" u="none" strike="noStrike" dirty="0" err="1">
                  <a:solidFill>
                    <a:srgbClr val="000000"/>
                  </a:solidFill>
                  <a:latin typeface="Poppins" charset="0"/>
                  <a:cs typeface="Poppins"/>
                </a:rPr>
                <a:t>States</a:t>
              </a:r>
              <a:r>
                <a:rPr lang="es-MX" sz="2000" b="1" i="0" u="none" strike="noStrike" dirty="0">
                  <a:solidFill>
                    <a:srgbClr val="000000"/>
                  </a:solidFill>
                  <a:latin typeface="Poppins" charset="0"/>
                  <a:cs typeface="Poppins"/>
                </a:rPr>
                <a:t> </a:t>
              </a:r>
              <a:r>
                <a:rPr lang="es-MX" sz="2000" b="1" i="0" u="none" strike="noStrike" dirty="0" err="1">
                  <a:solidFill>
                    <a:srgbClr val="000000"/>
                  </a:solidFill>
                  <a:latin typeface="Poppins" charset="0"/>
                  <a:cs typeface="Poppins"/>
                </a:rPr>
                <a:t>Health</a:t>
              </a:r>
              <a:r>
                <a:rPr lang="es-MX" sz="2000" b="1" i="0" u="none" strike="noStrike" dirty="0">
                  <a:solidFill>
                    <a:srgbClr val="000000"/>
                  </a:solidFill>
                  <a:latin typeface="Poppins" charset="0"/>
                  <a:cs typeface="Poppins"/>
                </a:rPr>
                <a:t> Care </a:t>
              </a:r>
              <a:r>
                <a:rPr lang="es-MX" sz="2000" b="1" i="0" u="none" strike="noStrike" dirty="0" err="1">
                  <a:solidFill>
                    <a:srgbClr val="000000"/>
                  </a:solidFill>
                  <a:latin typeface="Poppins" charset="0"/>
                  <a:cs typeface="Poppins"/>
                </a:rPr>
                <a:t>System</a:t>
              </a:r>
              <a:r>
                <a:rPr lang="es-MX" sz="2000" b="1" i="0" u="none" strike="noStrike" dirty="0">
                  <a:solidFill>
                    <a:srgbClr val="000000"/>
                  </a:solidFill>
                  <a:latin typeface="Poppins" charset="0"/>
                  <a:cs typeface="Poppins"/>
                </a:rPr>
                <a:t> [</a:t>
              </a:r>
              <a:r>
                <a:rPr lang="es-MX" sz="2000" b="1" i="1" u="none" strike="noStrike" dirty="0">
                  <a:solidFill>
                    <a:srgbClr val="000000"/>
                  </a:solidFill>
                  <a:latin typeface="Poppins" charset="0"/>
                  <a:cs typeface="Poppins"/>
                </a:rPr>
                <a:t>Erradicación del trato desigual en el sistema de salud de los Estados Unidos</a:t>
              </a:r>
              <a:r>
                <a:rPr lang="es-MX" sz="2000" b="1" i="0" u="none" strike="noStrike" dirty="0">
                  <a:solidFill>
                    <a:srgbClr val="000000"/>
                  </a:solidFill>
                  <a:latin typeface="Poppins" charset="0"/>
                  <a:cs typeface="Poppins"/>
                </a:rPr>
                <a:t>]</a:t>
              </a:r>
            </a:p>
          </p:txBody>
        </p:sp>
      </p:grpSp>
      <p:sp>
        <p:nvSpPr>
          <p:cNvPr id="7" name="TextBox 4">
            <a:extLst>
              <a:ext uri="{FF2B5EF4-FFF2-40B4-BE49-F238E27FC236}">
                <a16:creationId xmlns:a16="http://schemas.microsoft.com/office/drawing/2014/main" id="{DBD42C57-2E5D-E4FA-D708-0D28C6FC9A6B}"/>
              </a:ext>
            </a:extLst>
          </p:cNvPr>
          <p:cNvSpPr txBox="1"/>
          <p:nvPr/>
        </p:nvSpPr>
        <p:spPr>
          <a:xfrm>
            <a:off x="632875" y="310890"/>
            <a:ext cx="17547661" cy="1754326"/>
          </a:xfrm>
          <a:prstGeom prst="rect">
            <a:avLst/>
          </a:prstGeom>
        </p:spPr>
        <p:txBody>
          <a:bodyPr wrap="square" lIns="0" tIns="0" rIns="0" bIns="0" rtlCol="0" anchor="t">
            <a:noAutofit/>
          </a:bodyPr>
          <a:lstStyle/>
          <a:p>
            <a:pPr marL="0" marR="0" lvl="0" indent="0" defTabSz="914400" rtl="0" eaLnBrk="1" fontAlgn="auto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s-MX" sz="3600" b="1" i="0" u="none" strike="noStrike" kern="1200" cap="none" spc="470" normalizeH="0" baseline="0" noProof="0" dirty="0">
                <a:solidFill>
                  <a:srgbClr val="231F20"/>
                </a:solidFill>
                <a:uLnTx/>
                <a:uFillTx/>
                <a:latin typeface="Montserrat Ultra-Bold"/>
              </a:rPr>
              <a:t>LA </a:t>
            </a:r>
            <a:r>
              <a:rPr lang="es-MX" sz="3600" b="1" i="0" u="none" strike="noStrike" spc="470" dirty="0">
                <a:latin typeface="Montserrat Ultra-Bold"/>
              </a:rPr>
              <a:t>EPIDEMIA DEL VIH EN LA POBLACIÓN LATINA – UN EJEMPLO EMBLEMÁTICO</a:t>
            </a:r>
            <a:r>
              <a:rPr lang="es-MX" sz="3600" b="1" i="0" u="sng" strike="noStrike" spc="470" dirty="0">
                <a:solidFill>
                  <a:srgbClr val="953735"/>
                </a:solidFill>
                <a:latin typeface="Montserrat Ultra-Bold"/>
              </a:rPr>
              <a:t> DE LAS INEQUIDADES DE SALUD Y DE ATENCIÓN DE LA SALUD </a:t>
            </a:r>
            <a:r>
              <a:rPr lang="es-MX" sz="3600" b="1" i="0" u="none" strike="noStrike" spc="470" dirty="0">
                <a:latin typeface="Montserrat Ultra-Bold"/>
              </a:rPr>
              <a:t>EN LOS EE. UU.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6876942-001A-10BD-8A38-8A4A26C165B5}"/>
              </a:ext>
            </a:extLst>
          </p:cNvPr>
          <p:cNvSpPr txBox="1"/>
          <p:nvPr/>
        </p:nvSpPr>
        <p:spPr>
          <a:xfrm>
            <a:off x="386510" y="2705759"/>
            <a:ext cx="11851949" cy="643253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marL="457200" indent="-457200" rtl="0">
              <a:buFont typeface="Courier New" panose="02070309020205020404" pitchFamily="49" charset="0"/>
              <a:buChar char="o"/>
            </a:pPr>
            <a:r>
              <a:rPr lang="es-MX" sz="2800" b="0" i="0" u="none" strike="noStrike" dirty="0">
                <a:latin typeface="Avenir Next LT Pro"/>
              </a:rPr>
              <a:t>En junio de 2024, la Academia Nacional de Ciencia, Ingeniería y Medicina (NASEM, siglas en inglés) publicó </a:t>
            </a:r>
            <a:r>
              <a:rPr lang="es-MX" sz="2800" b="1" i="1" u="none" strike="noStrike" dirty="0" err="1">
                <a:latin typeface="Avenir Next LT Pro"/>
              </a:rPr>
              <a:t>Ending</a:t>
            </a:r>
            <a:r>
              <a:rPr lang="es-MX" sz="2800" b="1" i="1" u="none" strike="noStrike" dirty="0">
                <a:latin typeface="Avenir Next LT Pro"/>
              </a:rPr>
              <a:t> </a:t>
            </a:r>
            <a:r>
              <a:rPr lang="es-MX" sz="2800" b="1" i="1" u="none" strike="noStrike" dirty="0" err="1">
                <a:latin typeface="Avenir Next LT Pro"/>
              </a:rPr>
              <a:t>Unequal</a:t>
            </a:r>
            <a:r>
              <a:rPr lang="es-MX" sz="2800" b="1" i="1" u="none" strike="noStrike" dirty="0">
                <a:latin typeface="Avenir Next LT Pro"/>
              </a:rPr>
              <a:t> </a:t>
            </a:r>
            <a:r>
              <a:rPr lang="es-MX" sz="2800" b="1" i="1" u="none" strike="noStrike" dirty="0" err="1">
                <a:latin typeface="Avenir Next LT Pro"/>
              </a:rPr>
              <a:t>Treatment</a:t>
            </a:r>
            <a:r>
              <a:rPr lang="es-MX" sz="2800" b="1" i="1" u="none" strike="noStrike" dirty="0">
                <a:latin typeface="Avenir Next LT Pro"/>
              </a:rPr>
              <a:t> [Erradicación del trato desigual]</a:t>
            </a:r>
          </a:p>
          <a:p>
            <a:endParaRPr lang="en-US" sz="2800" dirty="0">
              <a:latin typeface="Avenir Next LT Pro" panose="020B0504020202020204" pitchFamily="34" charset="0"/>
            </a:endParaRPr>
          </a:p>
          <a:p>
            <a:pPr marL="457200" indent="-457200" rtl="0">
              <a:buFont typeface="Courier New" panose="02070309020205020404" pitchFamily="49" charset="0"/>
              <a:buChar char="o"/>
            </a:pPr>
            <a:r>
              <a:rPr lang="es-MX" sz="2800" b="0" i="0" u="none" strike="noStrike" dirty="0">
                <a:latin typeface="Avenir Next LT Pro"/>
              </a:rPr>
              <a:t>El informe del consenso</a:t>
            </a:r>
            <a:r>
              <a:rPr lang="es-MX" sz="2800" b="0" i="0" u="none" strike="noStrike" dirty="0">
                <a:latin typeface="Avenir Next LT Pro"/>
                <a:cs typeface="Poppins"/>
              </a:rPr>
              <a:t> examinó el </a:t>
            </a:r>
            <a:r>
              <a:rPr lang="es-MX" sz="2800" b="1" i="0" u="none" strike="noStrike" dirty="0">
                <a:latin typeface="Avenir Next LT Pro"/>
                <a:cs typeface="Poppins"/>
              </a:rPr>
              <a:t>estado actual de las inequidades en contra de grupos raciales y étnicos</a:t>
            </a:r>
            <a:r>
              <a:rPr lang="es-MX" sz="2800" b="0" i="0" u="none" strike="noStrike" dirty="0">
                <a:latin typeface="Avenir Next LT Pro"/>
                <a:cs typeface="Poppins"/>
              </a:rPr>
              <a:t> en los EE. UU.</a:t>
            </a:r>
          </a:p>
          <a:p>
            <a:pPr marL="457200" indent="-457200">
              <a:buFont typeface="Courier New" panose="02070309020205020404" pitchFamily="49" charset="0"/>
              <a:buChar char="o"/>
            </a:pPr>
            <a:endParaRPr kumimoji="0" lang="en-US" sz="2800" b="0" i="0" u="none" strike="noStrike" kern="1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venir Next LT Pro" panose="020B0504020202020204" pitchFamily="34" charset="0"/>
              <a:ea typeface="Calibri" panose="020F0502020204030204" pitchFamily="34" charset="0"/>
              <a:cs typeface="Poppins"/>
            </a:endParaRPr>
          </a:p>
          <a:p>
            <a:pPr marL="457200" indent="-457200" rtl="0">
              <a:buFont typeface="Courier New" panose="02070309020205020404" pitchFamily="49" charset="0"/>
              <a:buChar char="o"/>
            </a:pPr>
            <a:r>
              <a:rPr kumimoji="0" lang="es-MX" sz="2800" b="0" i="0" u="none" strike="noStrike" kern="100" cap="none" spc="0" normalizeH="0" baseline="0" noProof="0" dirty="0">
                <a:solidFill>
                  <a:srgbClr val="000000"/>
                </a:solidFill>
                <a:uLnTx/>
                <a:uFillTx/>
                <a:latin typeface="Avenir Next LT Pro"/>
                <a:ea typeface="Calibri"/>
                <a:cs typeface="Times New Roman"/>
              </a:rPr>
              <a:t>Las inequidades de salud son </a:t>
            </a:r>
            <a:r>
              <a:rPr kumimoji="0" lang="es-MX" sz="2800" b="1" i="0" u="none" strike="noStrike" kern="100" cap="none" spc="0" normalizeH="0" baseline="0" noProof="0" dirty="0">
                <a:solidFill>
                  <a:srgbClr val="000000"/>
                </a:solidFill>
                <a:uLnTx/>
                <a:uFillTx/>
                <a:latin typeface="Avenir Next LT Pro"/>
                <a:ea typeface="Calibri"/>
                <a:cs typeface="Times New Roman"/>
              </a:rPr>
              <a:t>prevenibles</a:t>
            </a:r>
            <a:r>
              <a:rPr kumimoji="0" lang="es-MX" sz="2800" b="0" i="0" u="none" strike="noStrike" kern="100" cap="none" spc="0" normalizeH="0" baseline="0" noProof="0" dirty="0">
                <a:solidFill>
                  <a:srgbClr val="000000"/>
                </a:solidFill>
                <a:uLnTx/>
                <a:uFillTx/>
                <a:latin typeface="Avenir Next LT Pro"/>
                <a:ea typeface="Calibri"/>
                <a:cs typeface="Times New Roman"/>
              </a:rPr>
              <a:t>, </a:t>
            </a:r>
            <a:r>
              <a:rPr kumimoji="0" lang="es-MX" sz="2800" b="1" i="0" u="none" strike="noStrike" kern="100" cap="none" spc="0" normalizeH="0" baseline="0" noProof="0" dirty="0">
                <a:solidFill>
                  <a:srgbClr val="000000"/>
                </a:solidFill>
                <a:uLnTx/>
                <a:uFillTx/>
                <a:latin typeface="Avenir Next LT Pro"/>
                <a:ea typeface="Calibri"/>
                <a:cs typeface="Times New Roman"/>
              </a:rPr>
              <a:t>injustificadas</a:t>
            </a:r>
            <a:r>
              <a:rPr kumimoji="0" lang="es-MX" sz="2800" b="0" i="0" u="none" strike="noStrike" kern="100" cap="none" spc="0" normalizeH="0" baseline="0" noProof="0" dirty="0">
                <a:solidFill>
                  <a:srgbClr val="000000"/>
                </a:solidFill>
                <a:uLnTx/>
                <a:uFillTx/>
                <a:latin typeface="Avenir Next LT Pro"/>
                <a:ea typeface="Calibri"/>
                <a:cs typeface="Times New Roman"/>
              </a:rPr>
              <a:t> e </a:t>
            </a:r>
            <a:r>
              <a:rPr kumimoji="0" lang="es-MX" sz="2800" b="1" i="0" u="none" strike="noStrike" kern="100" cap="none" spc="0" normalizeH="0" baseline="0" noProof="0" dirty="0">
                <a:solidFill>
                  <a:srgbClr val="000000"/>
                </a:solidFill>
                <a:uLnTx/>
                <a:uFillTx/>
                <a:latin typeface="Avenir Next LT Pro"/>
                <a:ea typeface="Calibri"/>
                <a:cs typeface="Times New Roman"/>
              </a:rPr>
              <a:t>injustas</a:t>
            </a:r>
            <a:endParaRPr kumimoji="0" lang="en-US" sz="2800" b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endParaRPr lang="en-US" sz="2800" dirty="0">
              <a:latin typeface="Avenir Next LT Pro" panose="020B0504020202020204" pitchFamily="34" charset="0"/>
              <a:cs typeface="Poppins"/>
            </a:endParaRPr>
          </a:p>
          <a:p>
            <a:pPr marL="457200" indent="-457200" rtl="0">
              <a:buFont typeface="Courier New" panose="02070309020205020404" pitchFamily="49" charset="0"/>
              <a:buChar char="o"/>
            </a:pPr>
            <a:r>
              <a:rPr lang="es-MX" sz="2800" b="0" i="0" u="none" strike="noStrike" dirty="0">
                <a:latin typeface="Avenir Next LT Pro"/>
                <a:cs typeface="Poppins"/>
              </a:rPr>
              <a:t>El informe</a:t>
            </a:r>
            <a:r>
              <a:rPr lang="es-MX" sz="2800" b="0" i="0" u="none" strike="noStrike" dirty="0">
                <a:latin typeface="Avenir Next LT Pro"/>
              </a:rPr>
              <a:t> encontró</a:t>
            </a:r>
            <a:r>
              <a:rPr lang="es-MX" sz="2800" b="1" i="0" u="none" strike="noStrike" dirty="0">
                <a:latin typeface="Avenir Next LT Pro"/>
              </a:rPr>
              <a:t> un progreso general limitado respecto a la reducción de las inequidades en las últimas dos décadas</a:t>
            </a:r>
            <a:endParaRPr lang="en-US" sz="2800" dirty="0">
              <a:latin typeface="Avenir Next LT Pro" panose="020B0504020202020204" pitchFamily="34" charset="0"/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endParaRPr lang="en-US" sz="2800" dirty="0">
              <a:latin typeface="Avenir Next LT Pro" panose="020B0504020202020204" pitchFamily="34" charset="0"/>
            </a:endParaRPr>
          </a:p>
          <a:p>
            <a:pPr marL="457200" indent="-457200" rtl="0">
              <a:buFont typeface="Courier New" panose="02070309020205020404" pitchFamily="49" charset="0"/>
              <a:buChar char="o"/>
            </a:pPr>
            <a:r>
              <a:rPr lang="es-MX" sz="2800" b="0" i="0" u="none" strike="noStrike" dirty="0">
                <a:latin typeface="Avenir Next LT Pro"/>
              </a:rPr>
              <a:t>El informe es relevante para </a:t>
            </a:r>
            <a:r>
              <a:rPr lang="es-MX" sz="2800" b="1" i="0" u="none" strike="noStrike" dirty="0">
                <a:latin typeface="Avenir Next LT Pro"/>
              </a:rPr>
              <a:t>comprender y responder a la falta de progreso</a:t>
            </a:r>
            <a:r>
              <a:rPr lang="es-MX" sz="2800" b="0" i="0" u="none" strike="noStrike" dirty="0">
                <a:latin typeface="Avenir Next LT Pro"/>
              </a:rPr>
              <a:t> sobre la reducción de nuevas infecciones por el VIH para la población latina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F6B1DFA-0256-4AE0-FF43-8FC2429A0783}"/>
              </a:ext>
            </a:extLst>
          </p:cNvPr>
          <p:cNvSpPr txBox="1"/>
          <p:nvPr/>
        </p:nvSpPr>
        <p:spPr>
          <a:xfrm>
            <a:off x="0" y="9890032"/>
            <a:ext cx="17647920" cy="307777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rtl="0"/>
            <a:r>
              <a:rPr lang="es-MX" sz="1100" b="0" i="0" u="none" strike="noStrike" dirty="0">
                <a:latin typeface="Avenir Next LT Pro"/>
              </a:rPr>
              <a:t>Fuente: </a:t>
            </a:r>
            <a:r>
              <a:rPr lang="es-MX" sz="1100" b="0" i="0" u="none" strike="noStrike" dirty="0" err="1">
                <a:latin typeface="Avenir Next LT Pro"/>
              </a:rPr>
              <a:t>National</a:t>
            </a:r>
            <a:r>
              <a:rPr lang="es-MX" sz="1100" b="0" i="0" u="none" strike="noStrike" dirty="0">
                <a:latin typeface="Avenir Next LT Pro"/>
              </a:rPr>
              <a:t> </a:t>
            </a:r>
            <a:r>
              <a:rPr lang="es-MX" sz="1100" b="0" i="0" u="none" strike="noStrike" dirty="0" err="1">
                <a:latin typeface="Avenir Next LT Pro"/>
              </a:rPr>
              <a:t>Academies</a:t>
            </a:r>
            <a:r>
              <a:rPr lang="es-MX" sz="1100" b="0" i="0" u="none" strike="noStrike" dirty="0">
                <a:latin typeface="Avenir Next LT Pro"/>
              </a:rPr>
              <a:t> </a:t>
            </a:r>
            <a:r>
              <a:rPr lang="es-MX" sz="1100" b="0" i="0" u="none" strike="noStrike" dirty="0" err="1">
                <a:latin typeface="Avenir Next LT Pro"/>
              </a:rPr>
              <a:t>of</a:t>
            </a:r>
            <a:r>
              <a:rPr lang="es-MX" sz="1100" b="0" i="0" u="none" strike="noStrike" dirty="0">
                <a:latin typeface="Avenir Next LT Pro"/>
              </a:rPr>
              <a:t> </a:t>
            </a:r>
            <a:r>
              <a:rPr lang="es-MX" sz="1100" b="0" i="0" u="none" strike="noStrike" dirty="0" err="1">
                <a:latin typeface="Avenir Next LT Pro"/>
              </a:rPr>
              <a:t>Sciences</a:t>
            </a:r>
            <a:r>
              <a:rPr lang="es-MX" sz="1100" b="0" i="0" u="none" strike="noStrike" dirty="0">
                <a:latin typeface="Avenir Next LT Pro"/>
              </a:rPr>
              <a:t>, </a:t>
            </a:r>
            <a:r>
              <a:rPr lang="es-MX" sz="1100" b="0" i="0" u="none" strike="noStrike" dirty="0" err="1">
                <a:latin typeface="Avenir Next LT Pro"/>
              </a:rPr>
              <a:t>Engineering</a:t>
            </a:r>
            <a:r>
              <a:rPr lang="es-MX" sz="1100" b="0" i="0" u="none" strike="noStrike" dirty="0">
                <a:latin typeface="Avenir Next LT Pro"/>
              </a:rPr>
              <a:t>, and Medicine. </a:t>
            </a:r>
            <a:r>
              <a:rPr lang="es-MX" sz="1100" b="0" i="0" u="none" strike="noStrike" dirty="0" err="1">
                <a:latin typeface="Avenir Next LT Pro"/>
              </a:rPr>
              <a:t>Ending</a:t>
            </a:r>
            <a:r>
              <a:rPr lang="es-MX" sz="1100" b="0" i="0" u="none" strike="noStrike" dirty="0">
                <a:latin typeface="Avenir Next LT Pro"/>
              </a:rPr>
              <a:t> </a:t>
            </a:r>
            <a:r>
              <a:rPr lang="es-MX" sz="1100" b="0" i="0" u="none" strike="noStrike" dirty="0" err="1">
                <a:latin typeface="Avenir Next LT Pro"/>
              </a:rPr>
              <a:t>Unequal</a:t>
            </a:r>
            <a:r>
              <a:rPr lang="es-MX" sz="1100" b="0" i="0" u="none" strike="noStrike" dirty="0">
                <a:latin typeface="Avenir Next LT Pro"/>
              </a:rPr>
              <a:t> </a:t>
            </a:r>
            <a:r>
              <a:rPr lang="es-MX" sz="1100" b="0" i="0" u="none" strike="noStrike" dirty="0" err="1">
                <a:latin typeface="Avenir Next LT Pro"/>
              </a:rPr>
              <a:t>Treatment</a:t>
            </a:r>
            <a:r>
              <a:rPr lang="es-MX" sz="1100" b="0" i="0" u="none" strike="noStrike" dirty="0">
                <a:latin typeface="Avenir Next LT Pro"/>
              </a:rPr>
              <a:t>: </a:t>
            </a:r>
            <a:r>
              <a:rPr lang="es-MX" sz="1100" b="0" i="0" u="none" strike="noStrike" dirty="0" err="1">
                <a:latin typeface="Avenir Next LT Pro"/>
              </a:rPr>
              <a:t>Strategies</a:t>
            </a:r>
            <a:r>
              <a:rPr lang="es-MX" sz="1100" b="0" i="0" u="none" strike="noStrike" dirty="0">
                <a:latin typeface="Avenir Next LT Pro"/>
              </a:rPr>
              <a:t> </a:t>
            </a:r>
            <a:r>
              <a:rPr lang="es-MX" sz="1100" b="0" i="0" u="none" strike="noStrike" dirty="0" err="1">
                <a:latin typeface="Avenir Next LT Pro"/>
              </a:rPr>
              <a:t>to</a:t>
            </a:r>
            <a:r>
              <a:rPr lang="es-MX" sz="1100" b="0" i="0" u="none" strike="noStrike" dirty="0">
                <a:latin typeface="Avenir Next LT Pro"/>
              </a:rPr>
              <a:t> </a:t>
            </a:r>
            <a:r>
              <a:rPr lang="es-MX" sz="1100" b="0" i="0" u="none" strike="noStrike" dirty="0" err="1">
                <a:latin typeface="Avenir Next LT Pro"/>
              </a:rPr>
              <a:t>Achieve</a:t>
            </a:r>
            <a:r>
              <a:rPr lang="es-MX" sz="1100" b="0" i="0" u="none" strike="noStrike" dirty="0">
                <a:latin typeface="Avenir Next LT Pro"/>
              </a:rPr>
              <a:t> </a:t>
            </a:r>
            <a:r>
              <a:rPr lang="es-MX" sz="1100" b="0" i="0" u="none" strike="noStrike" dirty="0" err="1">
                <a:latin typeface="Avenir Next LT Pro"/>
              </a:rPr>
              <a:t>Equitable</a:t>
            </a:r>
            <a:r>
              <a:rPr lang="es-MX" sz="1100" b="0" i="0" u="none" strike="noStrike" dirty="0">
                <a:latin typeface="Avenir Next LT Pro"/>
              </a:rPr>
              <a:t> </a:t>
            </a:r>
            <a:r>
              <a:rPr lang="es-MX" sz="1100" b="0" i="0" u="none" strike="noStrike" dirty="0" err="1">
                <a:latin typeface="Avenir Next LT Pro"/>
              </a:rPr>
              <a:t>Health</a:t>
            </a:r>
            <a:r>
              <a:rPr lang="es-MX" sz="1100" b="0" i="0" u="none" strike="noStrike" dirty="0">
                <a:latin typeface="Avenir Next LT Pro"/>
              </a:rPr>
              <a:t> Care and </a:t>
            </a:r>
            <a:r>
              <a:rPr lang="es-MX" sz="1100" b="0" i="0" u="none" strike="noStrike" dirty="0" err="1">
                <a:latin typeface="Avenir Next LT Pro"/>
              </a:rPr>
              <a:t>Optimal</a:t>
            </a:r>
            <a:r>
              <a:rPr lang="es-MX" sz="1100" b="0" i="0" u="none" strike="noStrike" dirty="0">
                <a:latin typeface="Avenir Next LT Pro"/>
              </a:rPr>
              <a:t> </a:t>
            </a:r>
            <a:r>
              <a:rPr lang="es-MX" sz="1100" b="0" i="0" u="none" strike="noStrike" dirty="0" err="1">
                <a:latin typeface="Avenir Next LT Pro"/>
              </a:rPr>
              <a:t>Health</a:t>
            </a:r>
            <a:r>
              <a:rPr lang="es-MX" sz="1100" b="0" i="0" u="none" strike="noStrike" dirty="0">
                <a:latin typeface="Avenir Next LT Pro"/>
              </a:rPr>
              <a:t> </a:t>
            </a:r>
            <a:r>
              <a:rPr lang="es-MX" sz="1100" b="0" i="0" u="none" strike="noStrike" dirty="0" err="1">
                <a:latin typeface="Avenir Next LT Pro"/>
              </a:rPr>
              <a:t>for</a:t>
            </a:r>
            <a:r>
              <a:rPr lang="es-MX" sz="1100" b="0" i="0" u="none" strike="noStrike" dirty="0">
                <a:latin typeface="Avenir Next LT Pro"/>
              </a:rPr>
              <a:t> </a:t>
            </a:r>
            <a:r>
              <a:rPr lang="es-MX" sz="1100" b="0" i="0" u="none" strike="noStrike" dirty="0" err="1">
                <a:latin typeface="Avenir Next LT Pro"/>
              </a:rPr>
              <a:t>All</a:t>
            </a:r>
            <a:r>
              <a:rPr lang="es-MX" sz="1100" b="0" i="0" u="none" strike="noStrike" dirty="0">
                <a:latin typeface="Avenir Next LT Pro"/>
              </a:rPr>
              <a:t> [</a:t>
            </a:r>
            <a:r>
              <a:rPr lang="es-MX" sz="1100" b="0" i="1" u="none" strike="noStrike" dirty="0">
                <a:latin typeface="Avenir Next LT Pro"/>
              </a:rPr>
              <a:t>Erradicación del trato desigual: Estrategias para obtener servicios de salud más equitativos y un estado de salud óptimo para todas las personas</a:t>
            </a:r>
            <a:r>
              <a:rPr lang="es-MX" sz="1100" b="0" i="0" u="none" strike="noStrike" dirty="0">
                <a:latin typeface="Avenir Next LT Pro"/>
              </a:rPr>
              <a:t>]. Washington, DC: </a:t>
            </a:r>
            <a:r>
              <a:rPr lang="es-MX" sz="1100" b="0" i="0" u="none" strike="noStrike" dirty="0" err="1">
                <a:latin typeface="Avenir Next LT Pro"/>
              </a:rPr>
              <a:t>National</a:t>
            </a:r>
            <a:r>
              <a:rPr lang="es-MX" sz="1100" b="0" i="0" u="none" strike="noStrike" dirty="0">
                <a:latin typeface="Avenir Next LT Pro"/>
              </a:rPr>
              <a:t> </a:t>
            </a:r>
            <a:r>
              <a:rPr lang="es-MX" sz="1100" b="0" i="0" u="none" strike="noStrike" dirty="0" err="1">
                <a:latin typeface="Avenir Next LT Pro"/>
              </a:rPr>
              <a:t>Academies</a:t>
            </a:r>
            <a:r>
              <a:rPr lang="es-MX" sz="1100" b="0" i="0" u="none" strike="noStrike" dirty="0">
                <a:latin typeface="Avenir Next LT Pro"/>
              </a:rPr>
              <a:t> </a:t>
            </a:r>
            <a:r>
              <a:rPr lang="es-MX" sz="1100" b="0" i="0" u="none" strike="noStrike" dirty="0" err="1">
                <a:latin typeface="Avenir Next LT Pro"/>
              </a:rPr>
              <a:t>Press</a:t>
            </a:r>
            <a:r>
              <a:rPr lang="es-MX" sz="1100" b="0" i="0" u="none" strike="noStrike" dirty="0">
                <a:latin typeface="Avenir Next LT Pro"/>
              </a:rPr>
              <a:t>, 2024. </a:t>
            </a:r>
            <a:endParaRPr lang="en-US" sz="1100" u="sng" dirty="0">
              <a:effectLst/>
              <a:latin typeface="Avenir Next LT Pro" panose="020B0504020202020204" pitchFamily="34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DC5BCD5A-1D00-E5AA-6EE7-4EE55613CDB7}"/>
              </a:ext>
            </a:extLst>
          </p:cNvPr>
          <p:cNvSpPr txBox="1"/>
          <p:nvPr/>
        </p:nvSpPr>
        <p:spPr>
          <a:xfrm>
            <a:off x="17824174" y="9804352"/>
            <a:ext cx="46382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dirty="0">
                <a:solidFill>
                  <a:schemeClr val="bg1">
                    <a:lumMod val="50000"/>
                  </a:schemeClr>
                </a:solidFill>
              </a:rPr>
              <a:t>10</a:t>
            </a:r>
            <a:endParaRPr lang="en-US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9083829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4">
            <a:extLst>
              <a:ext uri="{FF2B5EF4-FFF2-40B4-BE49-F238E27FC236}">
                <a16:creationId xmlns:a16="http://schemas.microsoft.com/office/drawing/2014/main" id="{79871A70-DC6A-F857-376C-96771A60E450}"/>
              </a:ext>
            </a:extLst>
          </p:cNvPr>
          <p:cNvSpPr txBox="1"/>
          <p:nvPr/>
        </p:nvSpPr>
        <p:spPr>
          <a:xfrm>
            <a:off x="583097" y="395191"/>
            <a:ext cx="17384938" cy="2130583"/>
          </a:xfrm>
          <a:prstGeom prst="rect">
            <a:avLst/>
          </a:prstGeom>
        </p:spPr>
        <p:txBody>
          <a:bodyPr wrap="square" lIns="0" tIns="0" rIns="0" bIns="0" rtlCol="0" anchor="t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s-MX" sz="3400" b="0" i="0" u="sng" strike="noStrike" spc="470" dirty="0">
                <a:solidFill>
                  <a:srgbClr val="953735"/>
                </a:solidFill>
                <a:latin typeface="Montserrat Ultra-Bold"/>
              </a:rPr>
              <a:t>CONTEXTUALIZACIÓN </a:t>
            </a:r>
            <a:r>
              <a:rPr lang="es-MX" sz="3400" b="0" i="0" u="none" strike="noStrike" spc="470" dirty="0">
                <a:latin typeface="Montserrat Ultra-Bold"/>
              </a:rPr>
              <a:t>DE</a:t>
            </a:r>
            <a:r>
              <a:rPr lang="es-MX" sz="3400" b="1" i="0" u="none" strike="noStrike" spc="470" dirty="0">
                <a:solidFill>
                  <a:srgbClr val="231F20"/>
                </a:solidFill>
                <a:latin typeface="Montserrat Ultra-Bold"/>
              </a:rPr>
              <a:t> LA FALTA DE PROGRESO RESPECTO AL VIH EN LA POBLACIÓN LATINA Y </a:t>
            </a:r>
            <a:r>
              <a:rPr lang="es-MX" sz="3400" b="1" i="0" u="sng" strike="noStrike" spc="470" dirty="0">
                <a:solidFill>
                  <a:srgbClr val="953735"/>
                </a:solidFill>
                <a:latin typeface="Montserrat Ultra-Bold"/>
              </a:rPr>
              <a:t>OPORTUNIDADES PARA INTENSIFICAR LA RESPUESTA NACIONAL</a:t>
            </a:r>
            <a:endParaRPr kumimoji="0" lang="en-US" sz="3400" b="1" i="0" u="sng" strike="noStrike" kern="1200" cap="none" spc="470" normalizeH="0" baseline="0" noProof="0" dirty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uLnTx/>
              <a:uFillTx/>
              <a:latin typeface="Montserrat Ultra-Bold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C7EC44E-D829-53F2-D29D-BF757523C336}"/>
              </a:ext>
            </a:extLst>
          </p:cNvPr>
          <p:cNvSpPr txBox="1"/>
          <p:nvPr/>
        </p:nvSpPr>
        <p:spPr>
          <a:xfrm>
            <a:off x="429782" y="8184090"/>
            <a:ext cx="3970909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noAutofit/>
          </a:bodyPr>
          <a:lstStyle/>
          <a:p>
            <a:pPr algn="ctr" rtl="0"/>
            <a:r>
              <a:rPr lang="es-MX" sz="2400" b="1" i="0" u="none" strike="noStrike">
                <a:latin typeface="Avenir Next LT Pro"/>
              </a:rPr>
              <a:t>Invisibilidad de la población latina</a:t>
            </a:r>
            <a:endParaRPr lang="en-US" sz="2400" b="1">
              <a:solidFill>
                <a:srgbClr val="677797"/>
              </a:solidFill>
              <a:latin typeface="Avenir Next LT Pro" panose="020B05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D5031AE-2DA3-5FAD-0683-3BD75EAE3CA1}"/>
              </a:ext>
            </a:extLst>
          </p:cNvPr>
          <p:cNvSpPr txBox="1"/>
          <p:nvPr/>
        </p:nvSpPr>
        <p:spPr>
          <a:xfrm>
            <a:off x="4729808" y="8184090"/>
            <a:ext cx="4304542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noAutofit/>
          </a:bodyPr>
          <a:lstStyle/>
          <a:p>
            <a:pPr algn="ctr" rtl="0"/>
            <a:r>
              <a:rPr lang="es-MX" sz="2400" b="1" i="0" u="none" strike="noStrike">
                <a:latin typeface="Avenir Next LT Pro"/>
              </a:rPr>
              <a:t>Inequidades de prevención y atención en la población latina</a:t>
            </a:r>
            <a:endParaRPr lang="en-US" sz="2400" b="1">
              <a:solidFill>
                <a:srgbClr val="677797"/>
              </a:solidFill>
              <a:latin typeface="Avenir Next LT Pro" panose="020B05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1E2CD51-9646-DD99-4BD0-C754BA1EE658}"/>
              </a:ext>
            </a:extLst>
          </p:cNvPr>
          <p:cNvSpPr txBox="1"/>
          <p:nvPr/>
        </p:nvSpPr>
        <p:spPr>
          <a:xfrm>
            <a:off x="9196650" y="8184090"/>
            <a:ext cx="4304542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noAutofit/>
          </a:bodyPr>
          <a:lstStyle/>
          <a:p>
            <a:pPr algn="ctr" rtl="0"/>
            <a:r>
              <a:rPr lang="es-MX" sz="2400" b="1" i="0" u="none" strike="noStrike" dirty="0">
                <a:latin typeface="Avenir Next LT Pro"/>
              </a:rPr>
              <a:t>Implementación local de servicios del VIH específicos para la población latina</a:t>
            </a:r>
            <a:endParaRPr lang="en-US" sz="2400" b="1" dirty="0">
              <a:solidFill>
                <a:srgbClr val="677797"/>
              </a:solidFill>
              <a:latin typeface="Avenir Next LT Pro" panose="020B05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361F0F4-F1DB-7EB6-7D8A-AA44AEF9E3D3}"/>
              </a:ext>
            </a:extLst>
          </p:cNvPr>
          <p:cNvSpPr txBox="1"/>
          <p:nvPr/>
        </p:nvSpPr>
        <p:spPr>
          <a:xfrm>
            <a:off x="13663492" y="8184090"/>
            <a:ext cx="4304542" cy="120032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noAutofit/>
          </a:bodyPr>
          <a:lstStyle/>
          <a:p>
            <a:pPr algn="ctr" rtl="0"/>
            <a:r>
              <a:rPr lang="es-MX" sz="2400" b="1" i="0" u="none" strike="noStrike">
                <a:latin typeface="Avenir Next LT Pro"/>
              </a:rPr>
              <a:t>Factores contextuales y estructurales respecto a las inequidades del VIH en la población latina</a:t>
            </a:r>
            <a:endParaRPr lang="en-US" sz="2400" b="1">
              <a:solidFill>
                <a:srgbClr val="677797"/>
              </a:solidFill>
              <a:latin typeface="Avenir Next LT Pro" panose="020B0504020202020204" pitchFamily="34" charset="0"/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47A433CD-51BB-0C78-516C-16471CAE2BB6}"/>
              </a:ext>
            </a:extLst>
          </p:cNvPr>
          <p:cNvSpPr/>
          <p:nvPr/>
        </p:nvSpPr>
        <p:spPr>
          <a:xfrm>
            <a:off x="846297" y="4729757"/>
            <a:ext cx="3200400" cy="3200400"/>
          </a:xfrm>
          <a:prstGeom prst="ellipse">
            <a:avLst/>
          </a:prstGeom>
          <a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2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 w="76200">
            <a:solidFill>
              <a:srgbClr val="677797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A274FC83-A011-2121-5A40-863298D21301}"/>
              </a:ext>
            </a:extLst>
          </p:cNvPr>
          <p:cNvSpPr/>
          <p:nvPr/>
        </p:nvSpPr>
        <p:spPr>
          <a:xfrm>
            <a:off x="5313139" y="4729757"/>
            <a:ext cx="3200400" cy="3200400"/>
          </a:xfrm>
          <a:prstGeom prst="ellipse">
            <a:avLst/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 w="76200">
            <a:solidFill>
              <a:srgbClr val="677797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2862FFEC-1217-0406-42BE-11ECE183437E}"/>
              </a:ext>
            </a:extLst>
          </p:cNvPr>
          <p:cNvSpPr/>
          <p:nvPr/>
        </p:nvSpPr>
        <p:spPr>
          <a:xfrm>
            <a:off x="9779981" y="4729757"/>
            <a:ext cx="3200400" cy="3200400"/>
          </a:xfrm>
          <a:prstGeom prst="ellipse">
            <a:avLst/>
          </a:prstGeom>
          <a:blipFill dpi="0" rotWithShape="1">
            <a:blip r:embed="rId6"/>
            <a:stretch>
              <a:fillRect/>
            </a:stretch>
          </a:blipFill>
          <a:ln w="76200">
            <a:solidFill>
              <a:srgbClr val="677797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2649F592-573D-2AA4-F3D9-2C3F5B023361}"/>
              </a:ext>
            </a:extLst>
          </p:cNvPr>
          <p:cNvSpPr/>
          <p:nvPr/>
        </p:nvSpPr>
        <p:spPr>
          <a:xfrm>
            <a:off x="14246823" y="4729757"/>
            <a:ext cx="3200400" cy="3200400"/>
          </a:xfrm>
          <a:prstGeom prst="ellipse">
            <a:avLst/>
          </a:prstGeom>
          <a:blipFill dpi="0" rotWithShape="1">
            <a:blip r:embed="rId7"/>
            <a:stretch>
              <a:fillRect/>
            </a:stretch>
          </a:blipFill>
          <a:ln w="76200">
            <a:solidFill>
              <a:srgbClr val="677797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2" name="TextBox 4">
            <a:extLst>
              <a:ext uri="{FF2B5EF4-FFF2-40B4-BE49-F238E27FC236}">
                <a16:creationId xmlns:a16="http://schemas.microsoft.com/office/drawing/2014/main" id="{6CAD3661-9BFB-9BBF-5A85-355454F323A3}"/>
              </a:ext>
            </a:extLst>
          </p:cNvPr>
          <p:cNvSpPr txBox="1"/>
          <p:nvPr/>
        </p:nvSpPr>
        <p:spPr>
          <a:xfrm>
            <a:off x="2152522" y="3311044"/>
            <a:ext cx="14246087" cy="633443"/>
          </a:xfrm>
          <a:prstGeom prst="rect">
            <a:avLst/>
          </a:prstGeom>
        </p:spPr>
        <p:txBody>
          <a:bodyPr wrap="square" lIns="0" tIns="0" rIns="0" bIns="0" rtlCol="0" anchor="t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s-MX" sz="3400" b="1" i="0" u="none" strike="noStrike" spc="100" dirty="0">
                <a:solidFill>
                  <a:srgbClr val="677797"/>
                </a:solidFill>
                <a:latin typeface="Montserrat Ultra-Bold"/>
              </a:rPr>
              <a:t>4 desafíos cruciales específicos para la población latina</a:t>
            </a:r>
            <a:endParaRPr kumimoji="0" lang="en-US" sz="3400" b="1" i="0" strike="noStrike" kern="1200" cap="none" spc="100" normalizeH="0" noProof="0" dirty="0">
              <a:ln>
                <a:noFill/>
              </a:ln>
              <a:solidFill>
                <a:srgbClr val="677797"/>
              </a:solidFill>
              <a:effectLst/>
              <a:uLnTx/>
              <a:uFillTx/>
              <a:latin typeface="Montserrat Ultra-Bold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6D66CF3-0DAD-EB41-43DA-AB6F3A8BC95C}"/>
              </a:ext>
            </a:extLst>
          </p:cNvPr>
          <p:cNvSpPr txBox="1"/>
          <p:nvPr/>
        </p:nvSpPr>
        <p:spPr>
          <a:xfrm>
            <a:off x="17824174" y="9804352"/>
            <a:ext cx="46382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dirty="0">
                <a:solidFill>
                  <a:schemeClr val="bg1">
                    <a:lumMod val="50000"/>
                  </a:schemeClr>
                </a:solidFill>
              </a:rPr>
              <a:t>11</a:t>
            </a:r>
            <a:endParaRPr lang="en-US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6802041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>
            <a:extLst>
              <a:ext uri="{FF2B5EF4-FFF2-40B4-BE49-F238E27FC236}">
                <a16:creationId xmlns:a16="http://schemas.microsoft.com/office/drawing/2014/main" id="{0E801CDA-3D7F-FDA4-5733-1F9EF96DDA1B}"/>
              </a:ext>
            </a:extLst>
          </p:cNvPr>
          <p:cNvSpPr txBox="1"/>
          <p:nvPr/>
        </p:nvSpPr>
        <p:spPr>
          <a:xfrm>
            <a:off x="6484399" y="1763875"/>
            <a:ext cx="11539728" cy="795528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marL="457200" lvl="0" indent="-457200" rtl="0">
              <a:lnSpc>
                <a:spcPct val="107000"/>
              </a:lnSpc>
              <a:buFont typeface="Courier New" panose="02070309020205020404" pitchFamily="49" charset="0"/>
              <a:buChar char="o"/>
              <a:defRPr/>
            </a:pPr>
            <a:r>
              <a:rPr lang="es-MX" sz="2500" b="0" i="0" u="none" strike="noStrike" dirty="0">
                <a:solidFill>
                  <a:srgbClr val="000000"/>
                </a:solidFill>
                <a:latin typeface="Avenir Next LT Pro"/>
                <a:ea typeface="Calibri"/>
                <a:cs typeface="Times New Roman"/>
              </a:rPr>
              <a:t>Aumentar el </a:t>
            </a:r>
            <a:r>
              <a:rPr lang="es-MX" sz="2500" b="1" i="0" u="none" strike="noStrike" dirty="0">
                <a:solidFill>
                  <a:srgbClr val="000000"/>
                </a:solidFill>
                <a:latin typeface="Avenir Next LT Pro"/>
                <a:ea typeface="Calibri"/>
                <a:cs typeface="Times New Roman"/>
              </a:rPr>
              <a:t>liderazgo latino</a:t>
            </a:r>
            <a:r>
              <a:rPr lang="es-MX" sz="2500" b="0" i="0" u="none" strike="noStrike" dirty="0">
                <a:solidFill>
                  <a:srgbClr val="000000"/>
                </a:solidFill>
                <a:latin typeface="Avenir Next LT Pro"/>
                <a:ea typeface="Calibri"/>
                <a:cs typeface="Times New Roman"/>
              </a:rPr>
              <a:t> en los campos de salud pública, administración de atención del VIH y políticas públicas de la salud</a:t>
            </a:r>
          </a:p>
          <a:p>
            <a:pPr marL="342900" lvl="0" indent="-342900">
              <a:lnSpc>
                <a:spcPct val="107000"/>
              </a:lnSpc>
              <a:buFont typeface="Courier New" panose="02070309020205020404" pitchFamily="49" charset="0"/>
              <a:buChar char="o"/>
              <a:defRPr/>
            </a:pPr>
            <a:endParaRPr lang="en-US" sz="1600" dirty="0">
              <a:solidFill>
                <a:prstClr val="black"/>
              </a:solidFill>
              <a:latin typeface="Avenir Next LT Pro" panose="020B05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indent="-457200" rtl="0">
              <a:lnSpc>
                <a:spcPct val="107000"/>
              </a:lnSpc>
              <a:buFont typeface="Courier New" panose="02070309020205020404" pitchFamily="49" charset="0"/>
              <a:buChar char="o"/>
              <a:defRPr/>
            </a:pPr>
            <a:r>
              <a:rPr kumimoji="0" lang="es-MX" sz="2500" i="0" u="none" strike="noStrike" kern="1200" cap="none" spc="0" normalizeH="0" baseline="0" noProof="0" dirty="0">
                <a:uLnTx/>
                <a:uFillTx/>
                <a:latin typeface="Avenir Next LT Pro"/>
                <a:ea typeface="Calibri"/>
                <a:cs typeface="Times New Roman"/>
              </a:rPr>
              <a:t>Incluir a los </a:t>
            </a:r>
            <a:r>
              <a:rPr kumimoji="0" lang="es-MX" sz="2500" b="1" i="0" u="none" strike="noStrike" kern="1200" cap="none" spc="0" normalizeH="0" baseline="0" noProof="0" dirty="0">
                <a:uLnTx/>
                <a:uFillTx/>
                <a:latin typeface="Avenir Next LT Pro"/>
                <a:ea typeface="Calibri"/>
                <a:cs typeface="Times New Roman"/>
              </a:rPr>
              <a:t>medios de comunicación nacionales en la formulación de soluciones </a:t>
            </a:r>
            <a:r>
              <a:rPr lang="es-MX" sz="2500" b="0" i="0" u="none" strike="noStrike" dirty="0">
                <a:solidFill>
                  <a:srgbClr val="000000"/>
                </a:solidFill>
                <a:latin typeface="Avenir Next LT Pro"/>
                <a:ea typeface="Calibri"/>
                <a:cs typeface="Times New Roman"/>
              </a:rPr>
              <a:t>para</a:t>
            </a:r>
            <a:r>
              <a:rPr kumimoji="0" lang="es-MX" sz="2500" b="0" i="0" u="none" strike="noStrike" kern="1200" cap="none" spc="0" normalizeH="0" baseline="0" noProof="0" dirty="0">
                <a:solidFill>
                  <a:srgbClr val="000000"/>
                </a:solidFill>
                <a:uLnTx/>
                <a:uFillTx/>
                <a:latin typeface="Avenir Next LT Pro"/>
                <a:ea typeface="Calibri"/>
                <a:cs typeface="Times New Roman"/>
              </a:rPr>
              <a:t> la crisis del VIH en la población latina en los EE. UU.</a:t>
            </a:r>
          </a:p>
          <a:p>
            <a:pPr marL="457200" indent="-457200">
              <a:lnSpc>
                <a:spcPct val="107000"/>
              </a:lnSpc>
              <a:buFont typeface="Courier New" panose="02070309020205020404" pitchFamily="49" charset="0"/>
              <a:buChar char="o"/>
              <a:defRPr/>
            </a:pPr>
            <a:endParaRPr lang="en-US" sz="1600" dirty="0">
              <a:solidFill>
                <a:prstClr val="black"/>
              </a:solidFill>
              <a:latin typeface="Avenir Next LT Pro" panose="020B05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7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defRPr/>
            </a:pPr>
            <a:r>
              <a:rPr kumimoji="0" lang="es-MX" sz="2500" b="0" i="0" u="none" strike="noStrike" kern="1200" cap="none" spc="0" normalizeH="0" baseline="0" noProof="0" dirty="0">
                <a:solidFill>
                  <a:srgbClr val="000000"/>
                </a:solidFill>
                <a:uLnTx/>
                <a:uFillTx/>
                <a:latin typeface="Avenir Next LT Pro"/>
                <a:ea typeface="Calibri"/>
                <a:cs typeface="Times New Roman"/>
              </a:rPr>
              <a:t>Invertir en </a:t>
            </a:r>
            <a:r>
              <a:rPr kumimoji="0" lang="es-MX" sz="2500" b="1" i="0" u="none" strike="noStrike" kern="1200" cap="none" spc="0" normalizeH="0" baseline="0" noProof="0" dirty="0">
                <a:solidFill>
                  <a:srgbClr val="000000"/>
                </a:solidFill>
                <a:uLnTx/>
                <a:uFillTx/>
                <a:latin typeface="Avenir Next LT Pro"/>
                <a:ea typeface="Calibri"/>
                <a:cs typeface="Times New Roman"/>
              </a:rPr>
              <a:t>campañas</a:t>
            </a:r>
            <a:r>
              <a:rPr kumimoji="0" lang="es-MX" sz="2500" b="0" i="0" u="none" strike="noStrike" kern="1200" cap="none" spc="0" normalizeH="0" baseline="0" noProof="0" dirty="0">
                <a:solidFill>
                  <a:srgbClr val="000000"/>
                </a:solidFill>
                <a:uLnTx/>
                <a:uFillTx/>
                <a:latin typeface="Avenir Next LT Pro"/>
                <a:ea typeface="Calibri"/>
                <a:cs typeface="Times New Roman"/>
              </a:rPr>
              <a:t> de comunicación sobre salud pública </a:t>
            </a:r>
            <a:r>
              <a:rPr kumimoji="0" lang="es-MX" sz="2500" b="1" i="0" u="none" strike="noStrike" kern="1200" cap="none" spc="0" normalizeH="0" baseline="0" noProof="0" dirty="0">
                <a:solidFill>
                  <a:srgbClr val="000000"/>
                </a:solidFill>
                <a:uLnTx/>
                <a:uFillTx/>
                <a:latin typeface="Avenir Next LT Pro"/>
                <a:ea typeface="Calibri"/>
                <a:cs typeface="Times New Roman"/>
              </a:rPr>
              <a:t>adaptadas cultural y lingüísticamente</a:t>
            </a:r>
            <a:r>
              <a:rPr kumimoji="0" lang="es-MX" sz="2500" b="0" i="0" u="none" strike="noStrike" kern="1200" cap="none" spc="0" normalizeH="0" baseline="0" noProof="0" dirty="0">
                <a:solidFill>
                  <a:srgbClr val="000000"/>
                </a:solidFill>
                <a:uLnTx/>
                <a:uFillTx/>
                <a:latin typeface="Avenir Next LT Pro"/>
                <a:ea typeface="Calibri"/>
                <a:cs typeface="Times New Roman"/>
              </a:rPr>
              <a:t> para las comunidades latinas</a:t>
            </a:r>
          </a:p>
          <a:p>
            <a:pPr marL="342900" lvl="0" indent="-342900">
              <a:lnSpc>
                <a:spcPct val="107000"/>
              </a:lnSpc>
              <a:buFont typeface="Courier New" panose="02070309020205020404" pitchFamily="49" charset="0"/>
              <a:buChar char="o"/>
              <a:defRPr/>
            </a:pPr>
            <a:endParaRPr lang="en-US" sz="1600" dirty="0">
              <a:solidFill>
                <a:prstClr val="black"/>
              </a:solidFill>
              <a:latin typeface="Avenir Next LT Pro" panose="020B05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lvl="0" indent="-457200" rtl="0">
              <a:lnSpc>
                <a:spcPct val="107000"/>
              </a:lnSpc>
              <a:buFont typeface="Courier New" panose="02070309020205020404" pitchFamily="49" charset="0"/>
              <a:buChar char="o"/>
              <a:defRPr/>
            </a:pPr>
            <a:r>
              <a:rPr kumimoji="0" lang="es-MX" sz="2500" b="0" i="0" u="none" strike="noStrike" kern="1200" cap="none" spc="0" normalizeH="0" baseline="0" noProof="0" dirty="0">
                <a:solidFill>
                  <a:srgbClr val="000000"/>
                </a:solidFill>
                <a:uLnTx/>
                <a:uFillTx/>
                <a:latin typeface="Avenir Next LT Pro"/>
                <a:ea typeface="Calibri"/>
                <a:cs typeface="Times New Roman"/>
              </a:rPr>
              <a:t>Priorizar el</a:t>
            </a:r>
            <a:r>
              <a:rPr kumimoji="0" lang="es-MX" sz="2500" b="1" i="0" u="none" strike="noStrike" kern="1200" cap="none" spc="0" normalizeH="0" baseline="0" noProof="0" dirty="0">
                <a:solidFill>
                  <a:srgbClr val="000000"/>
                </a:solidFill>
                <a:uLnTx/>
                <a:uFillTx/>
                <a:latin typeface="Avenir Next LT Pro"/>
                <a:ea typeface="Calibri"/>
                <a:cs typeface="Times New Roman"/>
              </a:rPr>
              <a:t> desarrollo de programas sobre el VIH específicos para la comunidad latina </a:t>
            </a:r>
            <a:r>
              <a:rPr kumimoji="0" lang="es-MX" sz="2500" b="0" i="0" u="none" strike="noStrike" kern="1200" cap="none" spc="0" normalizeH="0" baseline="0" noProof="0" dirty="0">
                <a:solidFill>
                  <a:srgbClr val="000000"/>
                </a:solidFill>
                <a:uLnTx/>
                <a:uFillTx/>
                <a:latin typeface="Avenir Next LT Pro"/>
                <a:ea typeface="Calibri"/>
                <a:cs typeface="Times New Roman"/>
              </a:rPr>
              <a:t>cuando</a:t>
            </a:r>
            <a:r>
              <a:rPr kumimoji="0" lang="es-MX" sz="2500" b="1" i="0" u="none" strike="noStrike" kern="1200" cap="none" spc="0" normalizeH="0" baseline="0" noProof="0" dirty="0">
                <a:solidFill>
                  <a:srgbClr val="000000"/>
                </a:solidFill>
                <a:uLnTx/>
                <a:uFillTx/>
                <a:latin typeface="Avenir Next LT Pro"/>
                <a:ea typeface="Calibri"/>
                <a:cs typeface="Times New Roman"/>
              </a:rPr>
              <a:t> las agencias federales y locales determinen las respuestas y el financiamiento respecto al VIH</a:t>
            </a:r>
          </a:p>
          <a:p>
            <a:pPr marL="457200" lvl="0" indent="-457200">
              <a:lnSpc>
                <a:spcPct val="107000"/>
              </a:lnSpc>
              <a:buFont typeface="Courier New" panose="02070309020205020404" pitchFamily="49" charset="0"/>
              <a:buChar char="o"/>
              <a:defRPr/>
            </a:pPr>
            <a:endParaRPr lang="en-US" sz="1600" dirty="0">
              <a:solidFill>
                <a:prstClr val="black"/>
              </a:solidFill>
              <a:latin typeface="Avenir Next LT Pro" panose="020B05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indent="-457200" rtl="0">
              <a:lnSpc>
                <a:spcPct val="107000"/>
              </a:lnSpc>
              <a:buFont typeface="Courier New" panose="02070309020205020404" pitchFamily="49" charset="0"/>
              <a:buChar char="o"/>
              <a:defRPr/>
            </a:pPr>
            <a:r>
              <a:rPr lang="es-MX" sz="2500" i="0" u="none" strike="noStrike" dirty="0">
                <a:solidFill>
                  <a:srgbClr val="000000"/>
                </a:solidFill>
                <a:latin typeface="Avenir Next LT Pro"/>
                <a:ea typeface="Calibri"/>
                <a:cs typeface="Times New Roman"/>
              </a:rPr>
              <a:t>Institucionalizar la </a:t>
            </a:r>
            <a:r>
              <a:rPr lang="es-MX" sz="2500" b="1" i="0" u="none" strike="noStrike" dirty="0">
                <a:solidFill>
                  <a:srgbClr val="000000"/>
                </a:solidFill>
                <a:latin typeface="Avenir Next LT Pro"/>
                <a:ea typeface="Calibri"/>
                <a:cs typeface="Times New Roman"/>
              </a:rPr>
              <a:t>recolección y presentación de informes periódicos sobre datos de identidad étnica, racial, lingüística, de género y orientación sexual </a:t>
            </a:r>
            <a:r>
              <a:rPr lang="es-MX" sz="2500" b="0" i="0" u="none" strike="noStrike" dirty="0">
                <a:solidFill>
                  <a:srgbClr val="000000"/>
                </a:solidFill>
                <a:latin typeface="Avenir Next LT Pro"/>
                <a:ea typeface="Calibri"/>
                <a:cs typeface="Times New Roman"/>
              </a:rPr>
              <a:t>de los pacientes latinos en todas las instituciones de salud y gubernamentales</a:t>
            </a:r>
          </a:p>
          <a:p>
            <a:pPr marL="457200" indent="-457200">
              <a:lnSpc>
                <a:spcPct val="107000"/>
              </a:lnSpc>
              <a:buFont typeface="Courier New" panose="02070309020205020404" pitchFamily="49" charset="0"/>
              <a:buChar char="o"/>
              <a:defRPr/>
            </a:pPr>
            <a:endParaRPr lang="en-US" sz="1600" dirty="0">
              <a:solidFill>
                <a:prstClr val="black"/>
              </a:solidFill>
              <a:latin typeface="Avenir Next LT Pro" panose="020B05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indent="-457200" rtl="0">
              <a:lnSpc>
                <a:spcPct val="107000"/>
              </a:lnSpc>
              <a:buFont typeface="Courier New" panose="02070309020205020404" pitchFamily="49" charset="0"/>
              <a:buChar char="o"/>
              <a:defRPr/>
            </a:pPr>
            <a:r>
              <a:rPr lang="es-MX" sz="2500" i="0" u="none" strike="noStrike" dirty="0">
                <a:solidFill>
                  <a:srgbClr val="000000"/>
                </a:solidFill>
                <a:latin typeface="Avenir Next LT Pro"/>
                <a:ea typeface="Calibri"/>
                <a:cs typeface="Times New Roman"/>
              </a:rPr>
              <a:t>Financiar </a:t>
            </a:r>
            <a:r>
              <a:rPr lang="es-MX" sz="2500" b="1" i="0" u="none" strike="noStrike" dirty="0">
                <a:solidFill>
                  <a:srgbClr val="000000"/>
                </a:solidFill>
                <a:latin typeface="Avenir Next LT Pro"/>
                <a:ea typeface="Calibri"/>
                <a:cs typeface="Times New Roman"/>
              </a:rPr>
              <a:t>investigaciones orientadas hacia las soluciones </a:t>
            </a:r>
            <a:r>
              <a:rPr lang="es-MX" sz="2500" b="0" i="0" u="none" strike="noStrike" dirty="0">
                <a:solidFill>
                  <a:srgbClr val="000000"/>
                </a:solidFill>
                <a:latin typeface="Avenir Next LT Pro"/>
                <a:ea typeface="Calibri"/>
                <a:cs typeface="Times New Roman"/>
              </a:rPr>
              <a:t>para identificar las inequidades en la población latina, así como las ventajas para eliminarlas (p. ej., inversiones en los institutos nacionales NINR y NIMHD)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2B9295DB-AE41-F2D3-9034-A94742B0C8E2}"/>
              </a:ext>
            </a:extLst>
          </p:cNvPr>
          <p:cNvSpPr txBox="1"/>
          <p:nvPr/>
        </p:nvSpPr>
        <p:spPr>
          <a:xfrm>
            <a:off x="6717315" y="654430"/>
            <a:ext cx="11182756" cy="713080"/>
          </a:xfrm>
          <a:prstGeom prst="rect">
            <a:avLst/>
          </a:prstGeom>
          <a:noFill/>
        </p:spPr>
        <p:txBody>
          <a:bodyPr wrap="square" lIns="0" rIns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s-MX" sz="3600" b="0" i="0" u="sng" strike="noStrike" kern="1200" cap="none" spc="0" normalizeH="0" baseline="0" noProof="0" dirty="0">
                <a:solidFill>
                  <a:srgbClr val="953735"/>
                </a:solidFill>
                <a:uLnTx/>
                <a:uFillTx/>
                <a:latin typeface="Montserrat Ultra-Bold"/>
                <a:ea typeface="Calibri"/>
                <a:cs typeface="Times New Roman"/>
              </a:rPr>
              <a:t>Oportunidades para intensificar la respuesta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uLnTx/>
              <a:uFillTx/>
              <a:latin typeface="Montserrat Ultra-Bold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012A0D64-427B-91C5-A283-114429C8B5D5}"/>
              </a:ext>
            </a:extLst>
          </p:cNvPr>
          <p:cNvCxnSpPr/>
          <p:nvPr/>
        </p:nvCxnSpPr>
        <p:spPr>
          <a:xfrm>
            <a:off x="6305383" y="1209123"/>
            <a:ext cx="2" cy="8046720"/>
          </a:xfrm>
          <a:prstGeom prst="line">
            <a:avLst/>
          </a:prstGeom>
          <a:ln w="38100">
            <a:solidFill>
              <a:srgbClr val="67779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7">
            <a:extLst>
              <a:ext uri="{FF2B5EF4-FFF2-40B4-BE49-F238E27FC236}">
                <a16:creationId xmlns:a16="http://schemas.microsoft.com/office/drawing/2014/main" id="{5930258A-7E1B-E8F4-07DC-E7C801B4F9A9}"/>
              </a:ext>
            </a:extLst>
          </p:cNvPr>
          <p:cNvSpPr txBox="1"/>
          <p:nvPr/>
        </p:nvSpPr>
        <p:spPr>
          <a:xfrm>
            <a:off x="0" y="6723155"/>
            <a:ext cx="6330771" cy="598497"/>
          </a:xfrm>
          <a:prstGeom prst="rect">
            <a:avLst/>
          </a:prstGeom>
        </p:spPr>
        <p:txBody>
          <a:bodyPr wrap="square" lIns="0" tIns="0" rIns="0" bIns="0" rtlCol="0" anchor="t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5331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s-MX" sz="2800" b="0" i="0" u="none" strike="noStrike" kern="1200" cap="none" spc="250" normalizeH="0" noProof="0" dirty="0">
                <a:uLnTx/>
                <a:uFillTx/>
                <a:latin typeface="Montserrat Ultra-Bold"/>
              </a:rPr>
              <a:t>INVISIBILIDAD DE LA POBLACIÓN LATINA</a:t>
            </a:r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213AADAF-02C2-AB62-DE87-9C4BAE892397}"/>
              </a:ext>
            </a:extLst>
          </p:cNvPr>
          <p:cNvSpPr/>
          <p:nvPr/>
        </p:nvSpPr>
        <p:spPr>
          <a:xfrm>
            <a:off x="1082598" y="2454478"/>
            <a:ext cx="4114800" cy="4114800"/>
          </a:xfrm>
          <a:prstGeom prst="ellipse">
            <a:avLst/>
          </a:prstGeom>
          <a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2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 w="76200">
            <a:solidFill>
              <a:srgbClr val="677797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6291742-7E76-61B8-E061-6092C129292F}"/>
              </a:ext>
            </a:extLst>
          </p:cNvPr>
          <p:cNvSpPr txBox="1"/>
          <p:nvPr/>
        </p:nvSpPr>
        <p:spPr>
          <a:xfrm>
            <a:off x="17824174" y="9804352"/>
            <a:ext cx="46382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dirty="0">
                <a:solidFill>
                  <a:schemeClr val="bg1">
                    <a:lumMod val="50000"/>
                  </a:schemeClr>
                </a:solidFill>
              </a:rPr>
              <a:t>12</a:t>
            </a:r>
            <a:endParaRPr lang="en-US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0204074"/>
      </p:ext>
    </p:ext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Box 7">
            <a:extLst>
              <a:ext uri="{FF2B5EF4-FFF2-40B4-BE49-F238E27FC236}">
                <a16:creationId xmlns:a16="http://schemas.microsoft.com/office/drawing/2014/main" id="{0EE99DFB-1535-4EF2-B928-EC21394E980B}"/>
              </a:ext>
            </a:extLst>
          </p:cNvPr>
          <p:cNvSpPr txBox="1"/>
          <p:nvPr/>
        </p:nvSpPr>
        <p:spPr>
          <a:xfrm>
            <a:off x="0" y="6723154"/>
            <a:ext cx="6330771" cy="1290803"/>
          </a:xfrm>
          <a:prstGeom prst="rect">
            <a:avLst/>
          </a:prstGeom>
        </p:spPr>
        <p:txBody>
          <a:bodyPr wrap="square" lIns="0" tIns="0" rIns="0" bIns="0" rtlCol="0" anchor="t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5331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s-MX" sz="2800" b="0" i="0" u="none" strike="noStrike" kern="1200" cap="none" spc="250" normalizeH="0" noProof="0" dirty="0">
                <a:uLnTx/>
                <a:uFillTx/>
                <a:latin typeface="Montserrat Ultra-Bold"/>
              </a:rPr>
              <a:t>INEQUIDADES DE PREVENCIÓN Y ATENCIÓN EN LA POBLACIÓN LATINA</a:t>
            </a:r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012A0D64-427B-91C5-A283-114429C8B5D5}"/>
              </a:ext>
            </a:extLst>
          </p:cNvPr>
          <p:cNvCxnSpPr/>
          <p:nvPr/>
        </p:nvCxnSpPr>
        <p:spPr>
          <a:xfrm>
            <a:off x="6305383" y="1209123"/>
            <a:ext cx="2" cy="8046720"/>
          </a:xfrm>
          <a:prstGeom prst="line">
            <a:avLst/>
          </a:prstGeom>
          <a:ln w="38100">
            <a:solidFill>
              <a:srgbClr val="67779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3BAB1BEE-A7C9-CE6B-740A-BF593C1F5D6C}"/>
              </a:ext>
            </a:extLst>
          </p:cNvPr>
          <p:cNvSpPr txBox="1"/>
          <p:nvPr/>
        </p:nvSpPr>
        <p:spPr>
          <a:xfrm>
            <a:off x="6492184" y="1770472"/>
            <a:ext cx="11539728" cy="795528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marL="457200" indent="-457200" rtl="0">
              <a:lnSpc>
                <a:spcPct val="107000"/>
              </a:lnSpc>
              <a:buFont typeface="Courier New" panose="02070309020205020404" pitchFamily="49" charset="0"/>
              <a:buChar char="o"/>
              <a:defRPr/>
            </a:pPr>
            <a:r>
              <a:rPr lang="es-MX" sz="2800" i="0" u="none" strike="noStrike" dirty="0">
                <a:solidFill>
                  <a:srgbClr val="000000"/>
                </a:solidFill>
                <a:latin typeface="Avenir Next LT Pro"/>
                <a:cs typeface="Poppins"/>
              </a:rPr>
              <a:t>Establecer</a:t>
            </a:r>
            <a:r>
              <a:rPr lang="es-MX" sz="2800" b="1" i="0" u="none" strike="noStrike" dirty="0">
                <a:solidFill>
                  <a:srgbClr val="000000"/>
                </a:solidFill>
                <a:latin typeface="Avenir Next LT Pro"/>
                <a:cs typeface="Poppins"/>
              </a:rPr>
              <a:t> metas cuantificables</a:t>
            </a:r>
            <a:r>
              <a:rPr lang="es-MX" sz="2800" b="0" i="0" u="none" strike="noStrike" dirty="0">
                <a:solidFill>
                  <a:srgbClr val="000000"/>
                </a:solidFill>
                <a:latin typeface="Avenir Next LT Pro"/>
                <a:cs typeface="Poppins"/>
              </a:rPr>
              <a:t> para eliminar las inequidades de prevención y atención del VIH en la población latina</a:t>
            </a:r>
          </a:p>
          <a:p>
            <a:pPr>
              <a:lnSpc>
                <a:spcPct val="107000"/>
              </a:lnSpc>
              <a:defRPr/>
            </a:pPr>
            <a:endParaRPr lang="en-US" sz="1600" dirty="0">
              <a:solidFill>
                <a:prstClr val="black"/>
              </a:solidFill>
              <a:latin typeface="Avenir Next LT Pro" panose="020B0504020202020204" pitchFamily="34" charset="0"/>
              <a:cs typeface="Poppins" panose="00000500000000000000" pitchFamily="2" charset="0"/>
            </a:endParaRPr>
          </a:p>
          <a:p>
            <a:pPr marL="457200" indent="-457200" rtl="0">
              <a:lnSpc>
                <a:spcPct val="107000"/>
              </a:lnSpc>
              <a:buFont typeface="Courier New" panose="02070309020205020404" pitchFamily="49" charset="0"/>
              <a:buChar char="o"/>
              <a:defRPr/>
            </a:pPr>
            <a:r>
              <a:rPr lang="es-MX" sz="2800" b="0" i="0" u="none" strike="noStrike" dirty="0">
                <a:latin typeface="Avenir Next LT Pro"/>
                <a:cs typeface="Poppins"/>
              </a:rPr>
              <a:t>Expandir</a:t>
            </a:r>
            <a:r>
              <a:rPr lang="es-MX" sz="2800" b="1" i="0" u="none" strike="noStrike" dirty="0">
                <a:latin typeface="Avenir Next LT Pro"/>
                <a:cs typeface="Poppins"/>
              </a:rPr>
              <a:t> modelos integrales de atención del VIH</a:t>
            </a:r>
            <a:r>
              <a:rPr lang="es-MX" sz="2800" b="0" i="0" u="none" strike="noStrike" dirty="0">
                <a:solidFill>
                  <a:srgbClr val="000000"/>
                </a:solidFill>
                <a:latin typeface="Avenir Next LT Pro"/>
                <a:cs typeface="Poppins"/>
              </a:rPr>
              <a:t> que</a:t>
            </a:r>
            <a:r>
              <a:rPr lang="es-MX" sz="2800" b="1" i="0" u="none" strike="noStrike" dirty="0">
                <a:latin typeface="Avenir Next LT Pro"/>
                <a:cs typeface="Poppins"/>
              </a:rPr>
              <a:t> incorporen la atención clínica, social y de comportamiento     (p. ej., servicios para el uso de sustancias)</a:t>
            </a:r>
            <a:endParaRPr lang="en-US" sz="2800" dirty="0">
              <a:solidFill>
                <a:prstClr val="black"/>
              </a:solidFill>
              <a:latin typeface="Avenir Next LT Pro" panose="020B0504020202020204" pitchFamily="34" charset="0"/>
              <a:cs typeface="Poppins" panose="00000500000000000000" pitchFamily="2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7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defRPr/>
            </a:pPr>
            <a:endParaRPr lang="en-US" sz="1600" dirty="0">
              <a:solidFill>
                <a:prstClr val="black"/>
              </a:solidFill>
              <a:latin typeface="Avenir Next LT Pro" panose="020B0504020202020204" pitchFamily="34" charset="0"/>
              <a:cs typeface="Poppins" panose="00000500000000000000" pitchFamily="2" charset="0"/>
            </a:endParaRPr>
          </a:p>
          <a:p>
            <a:pPr marL="457200" lvl="0" indent="-457200" rtl="0">
              <a:lnSpc>
                <a:spcPct val="107000"/>
              </a:lnSpc>
              <a:buFont typeface="Courier New" panose="02070309020205020404" pitchFamily="49" charset="0"/>
              <a:buChar char="o"/>
              <a:defRPr/>
            </a:pPr>
            <a:r>
              <a:rPr lang="es-MX" sz="2800" b="0" i="0" u="none" strike="noStrike" dirty="0">
                <a:latin typeface="Avenir Next LT Pro"/>
                <a:cs typeface="Poppins"/>
              </a:rPr>
              <a:t>Redefinir la</a:t>
            </a:r>
            <a:r>
              <a:rPr lang="es-MX" sz="2800" b="1" i="0" u="none" strike="noStrike" dirty="0">
                <a:latin typeface="Avenir Next LT Pro"/>
                <a:cs typeface="Poppins"/>
              </a:rPr>
              <a:t> fuerza laboral del VIH</a:t>
            </a:r>
            <a:r>
              <a:rPr lang="es-MX" sz="2800" b="0" i="0" u="none" strike="noStrike" dirty="0">
                <a:latin typeface="Avenir Next LT Pro"/>
                <a:cs typeface="Poppins"/>
              </a:rPr>
              <a:t>; existe una </a:t>
            </a:r>
            <a:r>
              <a:rPr lang="es-MX" sz="2800" b="1" i="0" u="none" strike="noStrike" dirty="0">
                <a:latin typeface="Avenir Next LT Pro"/>
                <a:cs typeface="Poppins"/>
              </a:rPr>
              <a:t>necesidad de funciones nuevas,</a:t>
            </a:r>
            <a:r>
              <a:rPr lang="es-MX" sz="2800" b="0" i="0" u="none" strike="noStrike" dirty="0">
                <a:latin typeface="Avenir Next LT Pro"/>
                <a:cs typeface="Poppins"/>
              </a:rPr>
              <a:t> de </a:t>
            </a:r>
            <a:r>
              <a:rPr lang="es-MX" sz="2800" b="1" i="0" u="none" strike="noStrike" dirty="0">
                <a:latin typeface="Avenir Next LT Pro"/>
                <a:ea typeface="Calibri"/>
                <a:cs typeface="Times New Roman"/>
              </a:rPr>
              <a:t>mejor representación</a:t>
            </a:r>
            <a:r>
              <a:rPr lang="es-MX" sz="2800" b="0" i="0" u="none" strike="noStrike" dirty="0">
                <a:latin typeface="Avenir Next LT Pro"/>
                <a:ea typeface="Calibri"/>
                <a:cs typeface="Times New Roman"/>
              </a:rPr>
              <a:t> de la comunidad latina y, </a:t>
            </a:r>
            <a:r>
              <a:rPr lang="es-MX" sz="2800" b="1" i="0" u="none" strike="noStrike" dirty="0">
                <a:latin typeface="Avenir Next LT Pro"/>
                <a:ea typeface="Calibri"/>
                <a:cs typeface="Times New Roman"/>
              </a:rPr>
              <a:t>de mejor preparación cultural y lingüística</a:t>
            </a:r>
            <a:endParaRPr lang="en-US" sz="2800" b="1" dirty="0">
              <a:effectLst/>
              <a:latin typeface="Avenir Next LT Pro" panose="020B05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7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defRPr/>
            </a:pPr>
            <a:endParaRPr lang="en-US" sz="1600" dirty="0">
              <a:solidFill>
                <a:prstClr val="black"/>
              </a:solidFill>
              <a:latin typeface="Avenir Next LT Pro" panose="020B0504020202020204" pitchFamily="34" charset="0"/>
              <a:cs typeface="Poppins" panose="00000500000000000000" pitchFamily="2" charset="0"/>
            </a:endParaRPr>
          </a:p>
          <a:p>
            <a:pPr marL="457200" indent="-457200" rtl="0">
              <a:lnSpc>
                <a:spcPct val="107000"/>
              </a:lnSpc>
              <a:buFont typeface="Courier New" panose="02070309020205020404" pitchFamily="49" charset="0"/>
              <a:buChar char="o"/>
              <a:defRPr/>
            </a:pPr>
            <a:r>
              <a:rPr lang="es-MX" sz="2800" i="0" u="none" strike="noStrike" dirty="0">
                <a:latin typeface="Avenir Next LT Pro"/>
                <a:cs typeface="Poppins"/>
              </a:rPr>
              <a:t>Derogar</a:t>
            </a:r>
            <a:r>
              <a:rPr lang="es-MX" sz="2800" b="1" i="0" u="none" strike="noStrike" dirty="0">
                <a:latin typeface="Avenir Next LT Pro"/>
                <a:cs typeface="Poppins"/>
              </a:rPr>
              <a:t> las restricciones</a:t>
            </a:r>
            <a:r>
              <a:rPr lang="es-MX" sz="2800" b="0" i="0" u="none" strike="noStrike" dirty="0">
                <a:latin typeface="Avenir Next LT Pro"/>
                <a:cs typeface="Poppins"/>
              </a:rPr>
              <a:t> en las capacidades de los profesionales de atención del VIH no médicos para que ejerzan en los niveles más altos de su </a:t>
            </a:r>
            <a:r>
              <a:rPr lang="es-MX" sz="2800" b="1" i="0" u="none" strike="noStrike" dirty="0">
                <a:latin typeface="Avenir Next LT Pro"/>
                <a:cs typeface="Poppins"/>
              </a:rPr>
              <a:t>educación y licencias</a:t>
            </a:r>
            <a:r>
              <a:rPr lang="es-MX" sz="2800" b="0" i="0" u="none" strike="noStrike" dirty="0">
                <a:latin typeface="Avenir Next LT Pro"/>
                <a:cs typeface="Poppins"/>
              </a:rPr>
              <a:t> (p. ej., profesionales de enfermería, de farmacología, de asistencia médica)</a:t>
            </a:r>
            <a:endParaRPr lang="en-US" sz="2800" dirty="0">
              <a:solidFill>
                <a:prstClr val="black"/>
              </a:solidFill>
              <a:effectLst/>
              <a:latin typeface="Avenir Next LT Pro" panose="020B05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7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defRPr/>
            </a:pPr>
            <a:endParaRPr lang="en-US" sz="1600" dirty="0">
              <a:solidFill>
                <a:prstClr val="black"/>
              </a:solidFill>
              <a:latin typeface="Avenir Next LT Pro" panose="020B0504020202020204" pitchFamily="34" charset="0"/>
              <a:cs typeface="Poppins" panose="00000500000000000000" pitchFamily="2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7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defRPr/>
            </a:pPr>
            <a:r>
              <a:rPr lang="es-MX" sz="2800" i="0" u="none" strike="noStrike" dirty="0">
                <a:solidFill>
                  <a:srgbClr val="000000"/>
                </a:solidFill>
                <a:latin typeface="Avenir Next LT Pro"/>
                <a:ea typeface="Calibri"/>
                <a:cs typeface="Times New Roman"/>
              </a:rPr>
              <a:t>Eliminar</a:t>
            </a:r>
            <a:r>
              <a:rPr lang="es-MX" sz="2800" b="1" i="0" u="none" strike="noStrike" dirty="0">
                <a:solidFill>
                  <a:srgbClr val="000000"/>
                </a:solidFill>
                <a:latin typeface="Avenir Next LT Pro"/>
                <a:ea typeface="Calibri"/>
                <a:cs typeface="Times New Roman"/>
              </a:rPr>
              <a:t> los prejuicios implícitos y explícitos, el estigma y la discriminación en contra de la </a:t>
            </a:r>
            <a:r>
              <a:rPr lang="es-MX" sz="2800" b="0" i="0" u="none" strike="noStrike" dirty="0">
                <a:solidFill>
                  <a:srgbClr val="000000"/>
                </a:solidFill>
                <a:latin typeface="Avenir Next LT Pro"/>
                <a:ea typeface="Calibri"/>
                <a:cs typeface="Times New Roman"/>
              </a:rPr>
              <a:t>población latina en los servicios para la prevención y el tratamiento del VIH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venir Next LT Pro" panose="020B05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FA99B473-6BA0-2F56-F353-9B306AA74E39}"/>
              </a:ext>
            </a:extLst>
          </p:cNvPr>
          <p:cNvSpPr/>
          <p:nvPr/>
        </p:nvSpPr>
        <p:spPr>
          <a:xfrm>
            <a:off x="1106450" y="2449995"/>
            <a:ext cx="4114800" cy="4114800"/>
          </a:xfrm>
          <a:prstGeom prst="ellipse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 w="76200">
            <a:solidFill>
              <a:srgbClr val="677797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2049CBA-208A-66BA-39EA-6DA3892F9D38}"/>
              </a:ext>
            </a:extLst>
          </p:cNvPr>
          <p:cNvSpPr txBox="1"/>
          <p:nvPr/>
        </p:nvSpPr>
        <p:spPr>
          <a:xfrm>
            <a:off x="6717314" y="654430"/>
            <a:ext cx="11071921" cy="713080"/>
          </a:xfrm>
          <a:prstGeom prst="rect">
            <a:avLst/>
          </a:prstGeom>
          <a:noFill/>
        </p:spPr>
        <p:txBody>
          <a:bodyPr wrap="square" lIns="0" rIns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s-MX" sz="3600" b="0" i="0" u="sng" strike="noStrike" kern="1200" cap="none" spc="0" normalizeH="0" baseline="0" noProof="0" dirty="0">
                <a:solidFill>
                  <a:srgbClr val="953735"/>
                </a:solidFill>
                <a:uLnTx/>
                <a:uFillTx/>
                <a:latin typeface="Montserrat Ultra-Bold"/>
                <a:ea typeface="Calibri"/>
                <a:cs typeface="Times New Roman"/>
              </a:rPr>
              <a:t>Oportunidades para intensificar la respuesta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uLnTx/>
              <a:uFillTx/>
              <a:latin typeface="Montserrat Ultra-Bold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DC9763A-DB81-50A6-3DA5-9FD9B63EBE88}"/>
              </a:ext>
            </a:extLst>
          </p:cNvPr>
          <p:cNvSpPr txBox="1"/>
          <p:nvPr/>
        </p:nvSpPr>
        <p:spPr>
          <a:xfrm>
            <a:off x="17824174" y="9804352"/>
            <a:ext cx="46382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dirty="0">
                <a:solidFill>
                  <a:schemeClr val="bg1">
                    <a:lumMod val="50000"/>
                  </a:schemeClr>
                </a:solidFill>
              </a:rPr>
              <a:t>13</a:t>
            </a:r>
            <a:endParaRPr lang="en-US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6940259"/>
      </p:ext>
    </p:ext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012A0D64-427B-91C5-A283-114429C8B5D5}"/>
              </a:ext>
            </a:extLst>
          </p:cNvPr>
          <p:cNvCxnSpPr/>
          <p:nvPr/>
        </p:nvCxnSpPr>
        <p:spPr>
          <a:xfrm>
            <a:off x="6305383" y="1209123"/>
            <a:ext cx="2" cy="8046720"/>
          </a:xfrm>
          <a:prstGeom prst="line">
            <a:avLst/>
          </a:prstGeom>
          <a:ln w="38100">
            <a:solidFill>
              <a:srgbClr val="67779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B37045CF-6A06-ED7B-1AFA-5B6F5F2995B2}"/>
              </a:ext>
            </a:extLst>
          </p:cNvPr>
          <p:cNvSpPr txBox="1"/>
          <p:nvPr/>
        </p:nvSpPr>
        <p:spPr>
          <a:xfrm>
            <a:off x="6462776" y="1761725"/>
            <a:ext cx="11539728" cy="795528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107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defRPr/>
            </a:pPr>
            <a:r>
              <a:rPr kumimoji="0" lang="es-MX" sz="2800" i="0" u="none" strike="noStrike" kern="1200" cap="none" spc="0" normalizeH="0" baseline="0" noProof="0" dirty="0">
                <a:solidFill>
                  <a:srgbClr val="000000"/>
                </a:solidFill>
                <a:uLnTx/>
                <a:uFillTx/>
                <a:latin typeface="Avenir Next LT Pro"/>
                <a:ea typeface="Calibri"/>
                <a:cs typeface="Times New Roman"/>
              </a:rPr>
              <a:t>Implementar</a:t>
            </a:r>
            <a:r>
              <a:rPr kumimoji="0" lang="es-MX" sz="2800" b="1" i="0" u="none" strike="noStrike" kern="1200" cap="none" spc="0" normalizeH="0" baseline="0" noProof="0" dirty="0">
                <a:solidFill>
                  <a:srgbClr val="000000"/>
                </a:solidFill>
                <a:uLnTx/>
                <a:uFillTx/>
                <a:latin typeface="Avenir Next LT Pro"/>
                <a:ea typeface="Calibri"/>
                <a:cs typeface="Times New Roman"/>
              </a:rPr>
              <a:t> planes de respuesta específicos </a:t>
            </a:r>
            <a:r>
              <a:rPr kumimoji="0" lang="es-MX" sz="2800" b="0" i="0" u="none" strike="noStrike" kern="1200" cap="none" spc="0" normalizeH="0" baseline="0" noProof="0" dirty="0">
                <a:solidFill>
                  <a:srgbClr val="000000"/>
                </a:solidFill>
                <a:uLnTx/>
                <a:uFillTx/>
                <a:latin typeface="Avenir Next LT Pro"/>
                <a:ea typeface="Calibri"/>
                <a:cs typeface="Times New Roman"/>
              </a:rPr>
              <a:t>y</a:t>
            </a:r>
            <a:r>
              <a:rPr kumimoji="0" lang="es-MX" sz="2800" b="1" i="0" u="none" strike="noStrike" kern="1200" cap="none" spc="0" normalizeH="0" baseline="0" noProof="0" dirty="0">
                <a:solidFill>
                  <a:srgbClr val="000000"/>
                </a:solidFill>
                <a:uLnTx/>
                <a:uFillTx/>
                <a:latin typeface="Avenir Next LT Pro"/>
                <a:ea typeface="Calibri"/>
                <a:cs typeface="Times New Roman"/>
              </a:rPr>
              <a:t> adaptados para la población latina </a:t>
            </a:r>
            <a:r>
              <a:rPr kumimoji="0" lang="es-MX" sz="2800" b="0" i="0" u="none" strike="noStrike" kern="1200" cap="none" spc="0" normalizeH="0" baseline="0" noProof="0" dirty="0">
                <a:solidFill>
                  <a:srgbClr val="000000"/>
                </a:solidFill>
                <a:uLnTx/>
                <a:uFillTx/>
                <a:latin typeface="Avenir Next LT Pro"/>
                <a:ea typeface="Calibri"/>
                <a:cs typeface="Times New Roman"/>
              </a:rPr>
              <a:t>dentro de cada contexto de las jurisdicciones prioritarias de la iniciativa </a:t>
            </a:r>
            <a:r>
              <a:rPr kumimoji="0" lang="es-MX" sz="2800" b="0" i="0" u="none" strike="noStrike" kern="1200" cap="none" spc="0" normalizeH="0" baseline="0" noProof="0" dirty="0" err="1">
                <a:solidFill>
                  <a:srgbClr val="000000"/>
                </a:solidFill>
                <a:uLnTx/>
                <a:uFillTx/>
                <a:latin typeface="Avenir Next LT Pro"/>
                <a:ea typeface="Calibri"/>
                <a:cs typeface="Times New Roman"/>
              </a:rPr>
              <a:t>Ending</a:t>
            </a:r>
            <a:r>
              <a:rPr kumimoji="0" lang="es-MX" sz="2800" b="0" i="0" u="none" strike="noStrike" kern="1200" cap="none" spc="0" normalizeH="0" baseline="0" noProof="0" dirty="0">
                <a:solidFill>
                  <a:srgbClr val="000000"/>
                </a:solidFill>
                <a:uLnTx/>
                <a:uFillTx/>
                <a:latin typeface="Avenir Next LT Pro"/>
                <a:ea typeface="Calibri"/>
                <a:cs typeface="Times New Roman"/>
              </a:rPr>
              <a:t> </a:t>
            </a:r>
            <a:r>
              <a:rPr kumimoji="0" lang="es-MX" sz="2800" b="0" i="0" u="none" strike="noStrike" kern="1200" cap="none" spc="0" normalizeH="0" baseline="0" noProof="0" dirty="0" err="1">
                <a:solidFill>
                  <a:srgbClr val="000000"/>
                </a:solidFill>
                <a:uLnTx/>
                <a:uFillTx/>
                <a:latin typeface="Avenir Next LT Pro"/>
                <a:ea typeface="Calibri"/>
                <a:cs typeface="Times New Roman"/>
              </a:rPr>
              <a:t>the</a:t>
            </a:r>
            <a:r>
              <a:rPr kumimoji="0" lang="es-MX" sz="2800" b="0" i="0" u="none" strike="noStrike" kern="1200" cap="none" spc="0" normalizeH="0" baseline="0" noProof="0" dirty="0">
                <a:solidFill>
                  <a:srgbClr val="000000"/>
                </a:solidFill>
                <a:uLnTx/>
                <a:uFillTx/>
                <a:latin typeface="Avenir Next LT Pro"/>
                <a:ea typeface="Calibri"/>
                <a:cs typeface="Times New Roman"/>
              </a:rPr>
              <a:t> HIV </a:t>
            </a:r>
            <a:r>
              <a:rPr kumimoji="0" lang="es-MX" sz="2800" b="0" i="0" u="none" strike="noStrike" kern="1200" cap="none" spc="0" normalizeH="0" baseline="0" noProof="0" dirty="0" err="1">
                <a:solidFill>
                  <a:srgbClr val="000000"/>
                </a:solidFill>
                <a:uLnTx/>
                <a:uFillTx/>
                <a:latin typeface="Avenir Next LT Pro"/>
                <a:ea typeface="Calibri"/>
                <a:cs typeface="Times New Roman"/>
              </a:rPr>
              <a:t>Epidemic</a:t>
            </a:r>
            <a:r>
              <a:rPr kumimoji="0" lang="es-MX" sz="2800" b="0" i="0" u="none" strike="noStrike" kern="1200" cap="none" spc="0" normalizeH="0" baseline="0" noProof="0" dirty="0">
                <a:solidFill>
                  <a:srgbClr val="000000"/>
                </a:solidFill>
                <a:uLnTx/>
                <a:uFillTx/>
                <a:latin typeface="Avenir Next LT Pro"/>
                <a:ea typeface="Calibri"/>
                <a:cs typeface="Times New Roman"/>
              </a:rPr>
              <a:t> (Terminando con la epidemia del VIH)</a:t>
            </a:r>
          </a:p>
          <a:p>
            <a:pPr marL="342900" marR="0" lvl="0" indent="-342900" algn="l" defTabSz="914400" rtl="0" eaLnBrk="1" fontAlgn="auto" latinLnBrk="0" hangingPunct="1">
              <a:lnSpc>
                <a:spcPct val="107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defRPr/>
            </a:pPr>
            <a:endParaRPr lang="en-US" sz="1600" dirty="0">
              <a:solidFill>
                <a:prstClr val="black"/>
              </a:solidFill>
              <a:latin typeface="Avenir Next LT Pro" panose="020B05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7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defRPr/>
            </a:pPr>
            <a:r>
              <a:rPr kumimoji="0" lang="es-MX" sz="2800" i="0" u="none" strike="noStrike" kern="1200" cap="none" spc="0" normalizeH="0" baseline="0" noProof="0" dirty="0">
                <a:solidFill>
                  <a:srgbClr val="000000"/>
                </a:solidFill>
                <a:uLnTx/>
                <a:uFillTx/>
                <a:latin typeface="Avenir Next LT Pro"/>
                <a:ea typeface="Calibri"/>
                <a:cs typeface="Times New Roman"/>
              </a:rPr>
              <a:t>Garantizar la </a:t>
            </a:r>
            <a:r>
              <a:rPr kumimoji="0" lang="es-MX" sz="2800" b="1" i="0" u="none" strike="noStrike" kern="1200" cap="none" spc="0" normalizeH="0" baseline="0" noProof="0" dirty="0">
                <a:solidFill>
                  <a:srgbClr val="000000"/>
                </a:solidFill>
                <a:uLnTx/>
                <a:uFillTx/>
                <a:latin typeface="Avenir Next LT Pro"/>
                <a:ea typeface="Calibri"/>
                <a:cs typeface="Times New Roman"/>
              </a:rPr>
              <a:t>participación significativa de las comunidades latinas de base</a:t>
            </a:r>
            <a:r>
              <a:rPr kumimoji="0" lang="es-MX" sz="2800" b="0" i="0" u="none" strike="noStrike" kern="1200" cap="none" spc="0" normalizeH="0" baseline="0" noProof="0" dirty="0">
                <a:solidFill>
                  <a:srgbClr val="000000"/>
                </a:solidFill>
                <a:uLnTx/>
                <a:uFillTx/>
                <a:latin typeface="Avenir Next LT Pro"/>
                <a:ea typeface="Calibri"/>
                <a:cs typeface="Times New Roman"/>
              </a:rPr>
              <a:t> en el desarrollo e implementación de programas locales para la prevención y el tratamiento del VIH</a:t>
            </a:r>
          </a:p>
          <a:p>
            <a:pPr marL="342900" marR="0" lvl="0" indent="-342900" algn="l" defTabSz="914400" rtl="0" eaLnBrk="1" fontAlgn="auto" latinLnBrk="0" hangingPunct="1">
              <a:lnSpc>
                <a:spcPct val="107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defRPr/>
            </a:pPr>
            <a:endParaRPr lang="en-US" sz="1600" dirty="0">
              <a:solidFill>
                <a:prstClr val="black"/>
              </a:solidFill>
              <a:latin typeface="Avenir Next LT Pro" panose="020B05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7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defRPr/>
            </a:pPr>
            <a:r>
              <a:rPr kumimoji="0" lang="es-MX" sz="2800" b="0" i="0" u="none" strike="noStrike" kern="1200" cap="none" spc="0" normalizeH="0" baseline="0" noProof="0" dirty="0">
                <a:uLnTx/>
                <a:uFillTx/>
                <a:latin typeface="Avenir Next LT Pro"/>
                <a:ea typeface="Calibri"/>
                <a:cs typeface="Times New Roman"/>
              </a:rPr>
              <a:t>Ofrecer</a:t>
            </a:r>
            <a:r>
              <a:rPr kumimoji="0" lang="es-MX" sz="2800" b="1" i="0" u="none" strike="noStrike" kern="1200" cap="none" spc="0" normalizeH="0" baseline="0" noProof="0" dirty="0">
                <a:uLnTx/>
                <a:uFillTx/>
                <a:latin typeface="Avenir Next LT Pro"/>
                <a:ea typeface="Calibri"/>
                <a:cs typeface="Times New Roman"/>
              </a:rPr>
              <a:t> flexibilidad para implementar y asignar recursos a nivel local </a:t>
            </a:r>
            <a:r>
              <a:rPr kumimoji="0" lang="es-MX" sz="2800" b="0" i="0" u="none" strike="noStrike" kern="1200" cap="none" spc="0" normalizeH="0" baseline="0" noProof="0" dirty="0">
                <a:uLnTx/>
                <a:uFillTx/>
                <a:latin typeface="Avenir Next LT Pro"/>
                <a:ea typeface="Calibri"/>
                <a:cs typeface="Times New Roman"/>
              </a:rPr>
              <a:t>sin dejar de garantizar</a:t>
            </a:r>
            <a:r>
              <a:rPr kumimoji="0" lang="es-MX" sz="2800" b="1" i="0" u="none" strike="noStrike" kern="1200" cap="none" spc="0" normalizeH="0" baseline="0" noProof="0" dirty="0">
                <a:uLnTx/>
                <a:uFillTx/>
                <a:latin typeface="Avenir Next LT Pro"/>
                <a:ea typeface="Calibri"/>
                <a:cs typeface="Times New Roman"/>
              </a:rPr>
              <a:t> la rendición de cuentas </a:t>
            </a:r>
            <a:r>
              <a:rPr kumimoji="0" lang="es-MX" sz="2800" b="0" i="0" u="none" strike="noStrike" kern="1200" cap="none" spc="0" normalizeH="0" baseline="0" noProof="0" dirty="0">
                <a:uLnTx/>
                <a:uFillTx/>
                <a:latin typeface="Avenir Next LT Pro"/>
                <a:ea typeface="Calibri"/>
                <a:cs typeface="Times New Roman"/>
              </a:rPr>
              <a:t>sobre las necesidades de la comunidad latina</a:t>
            </a:r>
          </a:p>
          <a:p>
            <a:pPr marL="457200" marR="0" lvl="0" indent="-457200" algn="l" defTabSz="914400" rtl="0" eaLnBrk="1" fontAlgn="auto" latinLnBrk="0" hangingPunct="1">
              <a:lnSpc>
                <a:spcPct val="107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defRPr/>
            </a:pPr>
            <a:endParaRPr lang="en-US" sz="1600" dirty="0">
              <a:solidFill>
                <a:prstClr val="black"/>
              </a:solidFill>
              <a:latin typeface="Avenir Next LT Pro" panose="020B05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lvl="0" indent="-457200" rtl="0">
              <a:lnSpc>
                <a:spcPct val="107000"/>
              </a:lnSpc>
              <a:buFont typeface="Courier New" panose="02070309020205020404" pitchFamily="49" charset="0"/>
              <a:buChar char="o"/>
              <a:defRPr/>
            </a:pPr>
            <a:r>
              <a:rPr kumimoji="0" lang="es-MX" sz="2800" b="0" i="0" u="none" strike="noStrike" kern="1200" cap="none" spc="0" normalizeH="0" baseline="0" noProof="0" dirty="0">
                <a:solidFill>
                  <a:srgbClr val="000000"/>
                </a:solidFill>
                <a:uLnTx/>
                <a:uFillTx/>
                <a:latin typeface="Avenir Next LT Pro"/>
                <a:ea typeface="Calibri"/>
                <a:cs typeface="Times New Roman"/>
              </a:rPr>
              <a:t>Obtener la participación de </a:t>
            </a:r>
            <a:r>
              <a:rPr kumimoji="0" lang="es-MX" sz="2800" b="1" i="0" u="none" strike="noStrike" kern="1200" cap="none" spc="0" normalizeH="0" baseline="0" noProof="0" dirty="0">
                <a:solidFill>
                  <a:srgbClr val="000000"/>
                </a:solidFill>
                <a:uLnTx/>
                <a:uFillTx/>
                <a:latin typeface="Avenir Next LT Pro"/>
                <a:ea typeface="Calibri"/>
                <a:cs typeface="Times New Roman"/>
              </a:rPr>
              <a:t>colaboradores locales multisectoriales</a:t>
            </a:r>
            <a:r>
              <a:rPr lang="es-MX" sz="2800" b="0" i="0" u="none" strike="noStrike" dirty="0">
                <a:solidFill>
                  <a:srgbClr val="000000"/>
                </a:solidFill>
                <a:latin typeface="Avenir Next LT Pro"/>
                <a:ea typeface="Calibri"/>
                <a:cs typeface="Times New Roman"/>
              </a:rPr>
              <a:t> para abordar el VIH en las comunidades latinas, incluyendo al</a:t>
            </a:r>
            <a:r>
              <a:rPr kumimoji="0" lang="es-MX" sz="2800" b="1" i="0" u="none" strike="noStrike" kern="1200" cap="none" spc="0" normalizeH="0" baseline="0" noProof="0" dirty="0">
                <a:solidFill>
                  <a:srgbClr val="000000"/>
                </a:solidFill>
                <a:uLnTx/>
                <a:uFillTx/>
                <a:latin typeface="Avenir Next LT Pro"/>
                <a:ea typeface="Calibri"/>
                <a:cs typeface="Times New Roman"/>
              </a:rPr>
              <a:t> sector privado</a:t>
            </a:r>
            <a:r>
              <a:rPr kumimoji="0" lang="es-MX" sz="2800" b="0" i="0" u="none" strike="noStrike" kern="1200" cap="none" spc="0" normalizeH="0" baseline="0" noProof="0" dirty="0">
                <a:solidFill>
                  <a:srgbClr val="000000"/>
                </a:solidFill>
                <a:uLnTx/>
                <a:uFillTx/>
                <a:latin typeface="Avenir Next LT Pro"/>
                <a:ea typeface="Calibri"/>
                <a:cs typeface="Times New Roman"/>
              </a:rPr>
              <a:t>,</a:t>
            </a:r>
            <a:r>
              <a:rPr kumimoji="0" lang="es-MX" sz="2800" b="1" i="0" u="none" strike="noStrike" kern="1200" cap="none" spc="0" normalizeH="0" baseline="0" noProof="0" dirty="0">
                <a:solidFill>
                  <a:srgbClr val="000000"/>
                </a:solidFill>
                <a:uLnTx/>
                <a:uFillTx/>
                <a:latin typeface="Avenir Next LT Pro"/>
                <a:ea typeface="Calibri"/>
                <a:cs typeface="Times New Roman"/>
              </a:rPr>
              <a:t> universidades</a:t>
            </a:r>
            <a:r>
              <a:rPr kumimoji="0" lang="es-MX" sz="2800" b="0" i="0" u="none" strike="noStrike" kern="1200" cap="none" spc="0" normalizeH="0" baseline="0" noProof="0" dirty="0">
                <a:solidFill>
                  <a:srgbClr val="000000"/>
                </a:solidFill>
                <a:uLnTx/>
                <a:uFillTx/>
                <a:latin typeface="Avenir Next LT Pro"/>
                <a:ea typeface="Calibri"/>
                <a:cs typeface="Times New Roman"/>
              </a:rPr>
              <a:t>,</a:t>
            </a:r>
            <a:r>
              <a:rPr kumimoji="0" lang="es-MX" sz="2800" b="1" i="0" u="none" strike="noStrike" kern="1200" cap="none" spc="0" normalizeH="0" baseline="0" noProof="0" dirty="0">
                <a:solidFill>
                  <a:srgbClr val="000000"/>
                </a:solidFill>
                <a:uLnTx/>
                <a:uFillTx/>
                <a:latin typeface="Avenir Next LT Pro"/>
                <a:ea typeface="Calibri"/>
                <a:cs typeface="Times New Roman"/>
              </a:rPr>
              <a:t> medios de comunicación locales</a:t>
            </a:r>
            <a:r>
              <a:rPr kumimoji="0" lang="es-MX" sz="2800" b="0" i="0" u="none" strike="noStrike" kern="1200" cap="none" spc="0" normalizeH="0" baseline="0" noProof="0" dirty="0">
                <a:solidFill>
                  <a:srgbClr val="000000"/>
                </a:solidFill>
                <a:uLnTx/>
                <a:uFillTx/>
                <a:latin typeface="Avenir Next LT Pro"/>
                <a:ea typeface="Calibri"/>
                <a:cs typeface="Times New Roman"/>
              </a:rPr>
              <a:t>,</a:t>
            </a:r>
            <a:r>
              <a:rPr kumimoji="0" lang="es-MX" sz="2800" b="1" i="0" u="none" strike="noStrike" kern="1200" cap="none" spc="0" normalizeH="0" baseline="0" noProof="0" dirty="0">
                <a:solidFill>
                  <a:srgbClr val="000000"/>
                </a:solidFill>
                <a:uLnTx/>
                <a:uFillTx/>
                <a:latin typeface="Avenir Next LT Pro"/>
                <a:ea typeface="Calibri"/>
                <a:cs typeface="Times New Roman"/>
              </a:rPr>
              <a:t> organizaciones comunitarias</a:t>
            </a:r>
            <a:r>
              <a:rPr kumimoji="0" lang="es-MX" sz="2800" b="0" i="0" u="none" strike="noStrike" kern="1200" cap="none" spc="0" normalizeH="0" baseline="0" noProof="0" dirty="0">
                <a:solidFill>
                  <a:srgbClr val="000000"/>
                </a:solidFill>
                <a:uLnTx/>
                <a:uFillTx/>
                <a:latin typeface="Avenir Next LT Pro"/>
                <a:ea typeface="Calibri"/>
                <a:cs typeface="Times New Roman"/>
              </a:rPr>
              <a:t>,</a:t>
            </a:r>
            <a:r>
              <a:rPr kumimoji="0" lang="es-MX" sz="2800" b="1" i="0" u="none" strike="noStrike" kern="1200" cap="none" spc="0" normalizeH="0" baseline="0" noProof="0" dirty="0">
                <a:solidFill>
                  <a:srgbClr val="000000"/>
                </a:solidFill>
                <a:uLnTx/>
                <a:uFillTx/>
                <a:latin typeface="Avenir Next LT Pro"/>
                <a:ea typeface="Calibri"/>
                <a:cs typeface="Times New Roman"/>
              </a:rPr>
              <a:t> atención de la salud</a:t>
            </a:r>
            <a:r>
              <a:rPr kumimoji="0" lang="es-MX" sz="2800" b="0" i="0" u="none" strike="noStrike" kern="1200" cap="none" spc="0" normalizeH="0" baseline="0" noProof="0" dirty="0">
                <a:solidFill>
                  <a:srgbClr val="000000"/>
                </a:solidFill>
                <a:uLnTx/>
                <a:uFillTx/>
                <a:latin typeface="Avenir Next LT Pro"/>
                <a:ea typeface="Calibri"/>
                <a:cs typeface="Times New Roman"/>
              </a:rPr>
              <a:t>,</a:t>
            </a:r>
            <a:r>
              <a:rPr kumimoji="0" lang="es-MX" sz="2800" b="1" i="0" u="none" strike="noStrike" kern="1200" cap="none" spc="0" normalizeH="0" baseline="0" noProof="0" dirty="0">
                <a:solidFill>
                  <a:srgbClr val="000000"/>
                </a:solidFill>
                <a:uLnTx/>
                <a:uFillTx/>
                <a:latin typeface="Avenir Next LT Pro"/>
                <a:ea typeface="Calibri"/>
                <a:cs typeface="Times New Roman"/>
              </a:rPr>
              <a:t> salud pública</a:t>
            </a:r>
            <a:r>
              <a:rPr kumimoji="0" lang="es-MX" sz="2800" b="0" i="0" u="none" strike="noStrike" kern="1200" cap="none" spc="0" normalizeH="0" baseline="0" noProof="0" dirty="0">
                <a:solidFill>
                  <a:srgbClr val="000000"/>
                </a:solidFill>
                <a:uLnTx/>
                <a:uFillTx/>
                <a:latin typeface="Avenir Next LT Pro"/>
                <a:ea typeface="Calibri"/>
                <a:cs typeface="Times New Roman"/>
              </a:rPr>
              <a:t> y, </a:t>
            </a:r>
            <a:r>
              <a:rPr kumimoji="0" lang="es-MX" sz="2800" b="1" i="0" u="none" strike="noStrike" kern="1200" cap="none" spc="0" normalizeH="0" baseline="0" noProof="0" dirty="0">
                <a:solidFill>
                  <a:srgbClr val="000000"/>
                </a:solidFill>
                <a:uLnTx/>
                <a:uFillTx/>
                <a:latin typeface="Avenir Next LT Pro"/>
                <a:ea typeface="Calibri"/>
                <a:cs typeface="Times New Roman"/>
              </a:rPr>
              <a:t>gobierno local. 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venir Next LT Pro" panose="020B05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TextBox 7">
            <a:extLst>
              <a:ext uri="{FF2B5EF4-FFF2-40B4-BE49-F238E27FC236}">
                <a16:creationId xmlns:a16="http://schemas.microsoft.com/office/drawing/2014/main" id="{57A88FF4-203A-275E-4239-72661ED2C1D6}"/>
              </a:ext>
            </a:extLst>
          </p:cNvPr>
          <p:cNvSpPr txBox="1"/>
          <p:nvPr/>
        </p:nvSpPr>
        <p:spPr>
          <a:xfrm>
            <a:off x="207823" y="6696650"/>
            <a:ext cx="6097560" cy="1278170"/>
          </a:xfrm>
          <a:prstGeom prst="rect">
            <a:avLst/>
          </a:prstGeom>
        </p:spPr>
        <p:txBody>
          <a:bodyPr wrap="square" lIns="0" tIns="0" rIns="0" bIns="0" rtlCol="0" anchor="t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5331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s-MX" sz="2400" b="0" i="0" u="none" strike="noStrike" kern="1200" cap="none" spc="250" normalizeH="0" noProof="0" dirty="0">
                <a:uLnTx/>
                <a:uFillTx/>
                <a:latin typeface="Montserrat Ultra-Bold"/>
              </a:rPr>
              <a:t>IMPLEMENTACIÓN LOCAL DE SERVICIOS DEL VIH ESPECÍFICOS PARA LA POBLACIÓN LATINA</a:t>
            </a: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2F7C68AA-99F5-367E-936B-62A199A76F6A}"/>
              </a:ext>
            </a:extLst>
          </p:cNvPr>
          <p:cNvSpPr/>
          <p:nvPr/>
        </p:nvSpPr>
        <p:spPr>
          <a:xfrm>
            <a:off x="1106450" y="2451789"/>
            <a:ext cx="4114800" cy="4114800"/>
          </a:xfrm>
          <a:prstGeom prst="ellipse">
            <a:avLst/>
          </a:prstGeom>
          <a:blipFill dpi="0" rotWithShape="1">
            <a:blip r:embed="rId3"/>
            <a:stretch>
              <a:fillRect/>
            </a:stretch>
          </a:blipFill>
          <a:ln w="76200">
            <a:solidFill>
              <a:srgbClr val="677797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FF3719C-FD2C-3C46-05DB-D804E75BE309}"/>
              </a:ext>
            </a:extLst>
          </p:cNvPr>
          <p:cNvSpPr txBox="1"/>
          <p:nvPr/>
        </p:nvSpPr>
        <p:spPr>
          <a:xfrm>
            <a:off x="6717314" y="654430"/>
            <a:ext cx="11071921" cy="713080"/>
          </a:xfrm>
          <a:prstGeom prst="rect">
            <a:avLst/>
          </a:prstGeom>
          <a:noFill/>
        </p:spPr>
        <p:txBody>
          <a:bodyPr wrap="square" lIns="0" rIns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s-MX" sz="3600" b="0" i="0" u="sng" strike="noStrike" kern="1200" cap="none" spc="0" normalizeH="0" baseline="0" noProof="0" dirty="0">
                <a:solidFill>
                  <a:srgbClr val="953735"/>
                </a:solidFill>
                <a:uLnTx/>
                <a:uFillTx/>
                <a:latin typeface="Montserrat Ultra-Bold"/>
                <a:ea typeface="Calibri"/>
                <a:cs typeface="Times New Roman"/>
              </a:rPr>
              <a:t>Oportunidades para intensificar la respuesta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uLnTx/>
              <a:uFillTx/>
              <a:latin typeface="Montserrat Ultra-Bold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14FEB2E-1352-8D63-E7BC-B6A1AFD7E22D}"/>
              </a:ext>
            </a:extLst>
          </p:cNvPr>
          <p:cNvSpPr txBox="1"/>
          <p:nvPr/>
        </p:nvSpPr>
        <p:spPr>
          <a:xfrm>
            <a:off x="17824174" y="9804352"/>
            <a:ext cx="46382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dirty="0">
                <a:solidFill>
                  <a:schemeClr val="bg1">
                    <a:lumMod val="50000"/>
                  </a:schemeClr>
                </a:solidFill>
              </a:rPr>
              <a:t>14</a:t>
            </a:r>
            <a:endParaRPr lang="en-US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8356642"/>
      </p:ext>
    </p:ext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012A0D64-427B-91C5-A283-114429C8B5D5}"/>
              </a:ext>
            </a:extLst>
          </p:cNvPr>
          <p:cNvCxnSpPr/>
          <p:nvPr/>
        </p:nvCxnSpPr>
        <p:spPr>
          <a:xfrm>
            <a:off x="6305383" y="1209123"/>
            <a:ext cx="2" cy="8046720"/>
          </a:xfrm>
          <a:prstGeom prst="line">
            <a:avLst/>
          </a:prstGeom>
          <a:ln w="38100">
            <a:solidFill>
              <a:srgbClr val="67779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BA2D490E-BACC-ECCF-8B1C-F67072C0836E}"/>
              </a:ext>
            </a:extLst>
          </p:cNvPr>
          <p:cNvSpPr txBox="1"/>
          <p:nvPr/>
        </p:nvSpPr>
        <p:spPr>
          <a:xfrm>
            <a:off x="6493105" y="1767496"/>
            <a:ext cx="11542110" cy="795528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marL="457200" indent="-457200">
              <a:lnSpc>
                <a:spcPct val="107000"/>
              </a:lnSpc>
              <a:spcBef>
                <a:spcPct val="0"/>
              </a:spcBef>
              <a:spcAft>
                <a:spcPct val="0"/>
              </a:spcAft>
              <a:buFont typeface="Courier New" panose="02070309020205020404" pitchFamily="49" charset="0"/>
              <a:buChar char="o"/>
              <a:defRPr/>
            </a:pPr>
            <a:r>
              <a:rPr kumimoji="0" lang="es-MX" sz="2500" i="0" u="none" strike="noStrike" kern="1200" cap="none" spc="0" normalizeH="0" baseline="0" noProof="0" dirty="0">
                <a:solidFill>
                  <a:srgbClr val="000000"/>
                </a:solidFill>
                <a:uLnTx/>
                <a:uFillTx/>
                <a:latin typeface="Avenir Next LT Pro"/>
                <a:ea typeface="Calibri"/>
                <a:cs typeface="Times New Roman"/>
              </a:rPr>
              <a:t>Promulgar</a:t>
            </a:r>
            <a:r>
              <a:rPr kumimoji="0" lang="es-MX" sz="2500" b="1" i="0" u="none" strike="noStrike" kern="1200" cap="none" spc="0" normalizeH="0" baseline="0" noProof="0" dirty="0">
                <a:solidFill>
                  <a:srgbClr val="000000"/>
                </a:solidFill>
                <a:uLnTx/>
                <a:uFillTx/>
                <a:latin typeface="Avenir Next LT Pro"/>
                <a:ea typeface="Calibri"/>
                <a:cs typeface="Times New Roman"/>
              </a:rPr>
              <a:t> leyes y políticas públicas con base empírica</a:t>
            </a:r>
            <a:r>
              <a:rPr kumimoji="0" lang="es-MX" sz="2500" b="0" i="0" u="none" strike="noStrike" kern="1200" cap="none" spc="0" normalizeH="0" baseline="0" noProof="0" dirty="0">
                <a:solidFill>
                  <a:srgbClr val="000000"/>
                </a:solidFill>
                <a:uLnTx/>
                <a:uFillTx/>
                <a:latin typeface="Avenir Next LT Pro"/>
                <a:ea typeface="Calibri"/>
                <a:cs typeface="Times New Roman"/>
              </a:rPr>
              <a:t> que aumenten—en lugar de reducir— el acceso a la prevención y atención del VIH (p. ej., aplicación de la Sección 1557 de la ACA; derogar leyes de criminalización del VIH, leyes en contra de los derechos LGBTQ</a:t>
            </a:r>
            <a:r>
              <a:rPr lang="es-MX" sz="2500" dirty="0">
                <a:solidFill>
                  <a:srgbClr val="000000"/>
                </a:solidFill>
                <a:latin typeface="Avenir Next LT Pro"/>
                <a:ea typeface="Calibri"/>
                <a:cs typeface="Times New Roman"/>
              </a:rPr>
              <a:t>+)</a:t>
            </a:r>
          </a:p>
          <a:p>
            <a:pPr marL="457200" indent="-457200">
              <a:lnSpc>
                <a:spcPct val="107000"/>
              </a:lnSpc>
              <a:spcBef>
                <a:spcPct val="0"/>
              </a:spcBef>
              <a:spcAft>
                <a:spcPct val="0"/>
              </a:spcAft>
              <a:buFont typeface="Courier New" panose="02070309020205020404" pitchFamily="49" charset="0"/>
              <a:buChar char="o"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venir Next LT Pro" panose="020B05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lvl="0" indent="-457200" rtl="0">
              <a:lnSpc>
                <a:spcPct val="107000"/>
              </a:lnSpc>
              <a:buFont typeface="Courier New" panose="02070309020205020404" pitchFamily="49" charset="0"/>
              <a:buChar char="o"/>
              <a:defRPr/>
            </a:pPr>
            <a:r>
              <a:rPr kumimoji="0" lang="es-MX" sz="2500" b="0" i="0" u="none" strike="noStrike" kern="1200" cap="none" spc="0" normalizeH="0" baseline="0" noProof="0" dirty="0">
                <a:solidFill>
                  <a:srgbClr val="000000"/>
                </a:solidFill>
                <a:uLnTx/>
                <a:uFillTx/>
                <a:latin typeface="Avenir Next LT Pro"/>
                <a:ea typeface="Calibri"/>
                <a:cs typeface="Times New Roman"/>
              </a:rPr>
              <a:t>Expandir </a:t>
            </a:r>
            <a:r>
              <a:rPr kumimoji="0" lang="es-MX" sz="2500" b="1" i="0" u="none" strike="noStrike" kern="1200" cap="none" spc="0" normalizeH="0" baseline="0" noProof="0" dirty="0">
                <a:solidFill>
                  <a:srgbClr val="000000"/>
                </a:solidFill>
                <a:uLnTx/>
                <a:uFillTx/>
                <a:latin typeface="Avenir Next LT Pro"/>
                <a:ea typeface="Calibri"/>
                <a:cs typeface="Times New Roman"/>
              </a:rPr>
              <a:t>políticas públicas y programas para </a:t>
            </a:r>
            <a:r>
              <a:rPr lang="es-MX" sz="2500" b="1" i="0" u="none" strike="noStrike" dirty="0">
                <a:solidFill>
                  <a:srgbClr val="000000"/>
                </a:solidFill>
                <a:latin typeface="Avenir Next LT Pro"/>
                <a:ea typeface="Calibri"/>
                <a:cs typeface="Times New Roman"/>
              </a:rPr>
              <a:t>eliminar las causas fundamentales de las inequidades en la población latina</a:t>
            </a:r>
            <a:r>
              <a:rPr kumimoji="0" lang="es-MX" sz="2500" b="0" i="0" u="none" strike="noStrike" kern="1200" cap="none" spc="0" normalizeH="0" baseline="0" noProof="0" dirty="0">
                <a:solidFill>
                  <a:srgbClr val="000000"/>
                </a:solidFill>
                <a:uLnTx/>
                <a:uFillTx/>
                <a:latin typeface="Avenir Next LT Pro"/>
                <a:ea typeface="Calibri"/>
                <a:cs typeface="Times New Roman"/>
              </a:rPr>
              <a:t>, tales como el racismo sistemático y estructural, los sentimientos en contra de las personas inmigrantes, la discriminación en contra de las personas LGBTQ</a:t>
            </a:r>
            <a:r>
              <a:rPr lang="es-MX" sz="2500" dirty="0">
                <a:solidFill>
                  <a:srgbClr val="000000"/>
                </a:solidFill>
                <a:latin typeface="Avenir Next LT Pro"/>
                <a:ea typeface="Calibri"/>
                <a:cs typeface="Times New Roman"/>
              </a:rPr>
              <a:t>+</a:t>
            </a:r>
            <a:r>
              <a:rPr kumimoji="0" lang="es-MX" sz="2500" b="0" i="0" u="none" strike="noStrike" kern="1200" cap="none" spc="0" normalizeH="0" baseline="0" noProof="0" dirty="0">
                <a:solidFill>
                  <a:srgbClr val="000000"/>
                </a:solidFill>
                <a:uLnTx/>
                <a:uFillTx/>
                <a:latin typeface="Avenir Next LT Pro"/>
                <a:ea typeface="Calibri"/>
                <a:cs typeface="Times New Roman"/>
              </a:rPr>
              <a:t>, el estigma sobre el consumo de sustancias y la desconfianza hacia la medicina (p. ej., la iniciativa Confianza de los CDC), etc.</a:t>
            </a:r>
          </a:p>
          <a:p>
            <a:pPr marL="457200" lvl="0" indent="-457200">
              <a:lnSpc>
                <a:spcPct val="107000"/>
              </a:lnSpc>
              <a:buFont typeface="Courier New" panose="02070309020205020404" pitchFamily="49" charset="0"/>
              <a:buChar char="o"/>
              <a:defRPr/>
            </a:pPr>
            <a:endParaRPr lang="en-US" sz="1600" dirty="0">
              <a:solidFill>
                <a:prstClr val="black"/>
              </a:solidFill>
              <a:latin typeface="Avenir Next LT Pro" panose="020B05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lvl="0" indent="-457200" rtl="0">
              <a:lnSpc>
                <a:spcPct val="107000"/>
              </a:lnSpc>
              <a:buFont typeface="Courier New" panose="02070309020205020404" pitchFamily="49" charset="0"/>
              <a:buChar char="o"/>
              <a:defRPr/>
            </a:pPr>
            <a:r>
              <a:rPr kumimoji="0" lang="es-MX" sz="2500" b="0" i="0" u="none" strike="noStrike" kern="1200" cap="none" spc="0" normalizeH="0" baseline="0" noProof="0" dirty="0">
                <a:solidFill>
                  <a:srgbClr val="000000"/>
                </a:solidFill>
                <a:uLnTx/>
                <a:uFillTx/>
                <a:latin typeface="Avenir Next LT Pro"/>
                <a:ea typeface="Calibri"/>
                <a:cs typeface="Times New Roman"/>
              </a:rPr>
              <a:t>Concentrar mayor atención en los </a:t>
            </a:r>
            <a:r>
              <a:rPr kumimoji="0" lang="es-MX" sz="2500" b="1" i="0" u="none" strike="noStrike" kern="1200" cap="none" spc="0" normalizeH="0" baseline="0" noProof="0" dirty="0">
                <a:solidFill>
                  <a:srgbClr val="000000"/>
                </a:solidFill>
                <a:uLnTx/>
                <a:uFillTx/>
                <a:latin typeface="Avenir Next LT Pro"/>
                <a:ea typeface="Calibri"/>
                <a:cs typeface="Times New Roman"/>
              </a:rPr>
              <a:t>determinantes sociales de la salud perjudiciales</a:t>
            </a:r>
            <a:r>
              <a:rPr kumimoji="0" lang="es-MX" sz="2500" b="0" i="0" u="none" strike="noStrike" kern="1200" cap="none" spc="0" normalizeH="0" baseline="0" noProof="0" dirty="0">
                <a:solidFill>
                  <a:srgbClr val="000000"/>
                </a:solidFill>
                <a:uLnTx/>
                <a:uFillTx/>
                <a:latin typeface="Avenir Next LT Pro"/>
                <a:ea typeface="Calibri"/>
                <a:cs typeface="Times New Roman"/>
              </a:rPr>
              <a:t> que afectan de manera desproporcionada a las comunidades latinas marginalizadas, incluyendo a las personas latinas en condición de indocumentación</a:t>
            </a:r>
          </a:p>
          <a:p>
            <a:pPr marL="457200" lvl="0" indent="-457200">
              <a:lnSpc>
                <a:spcPct val="107000"/>
              </a:lnSpc>
              <a:buFont typeface="Courier New" panose="02070309020205020404" pitchFamily="49" charset="0"/>
              <a:buChar char="o"/>
              <a:defRPr/>
            </a:pPr>
            <a:endParaRPr lang="en-US" sz="1600" dirty="0">
              <a:solidFill>
                <a:prstClr val="black"/>
              </a:solidFill>
              <a:latin typeface="Avenir Next LT Pro" panose="020B05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lvl="0" indent="-457200" rtl="0">
              <a:lnSpc>
                <a:spcPct val="107000"/>
              </a:lnSpc>
              <a:buFont typeface="Courier New" panose="02070309020205020404" pitchFamily="49" charset="0"/>
              <a:buChar char="o"/>
              <a:defRPr/>
            </a:pPr>
            <a:r>
              <a:rPr kumimoji="0" lang="es-MX" sz="2500" i="0" u="none" strike="noStrike" kern="1200" cap="none" spc="0" normalizeH="0" baseline="0" noProof="0" dirty="0">
                <a:solidFill>
                  <a:srgbClr val="000000"/>
                </a:solidFill>
                <a:uLnTx/>
                <a:uFillTx/>
                <a:latin typeface="Avenir Next LT Pro"/>
                <a:ea typeface="Calibri"/>
                <a:cs typeface="Times New Roman"/>
              </a:rPr>
              <a:t>Movilizar colectivamente la </a:t>
            </a:r>
            <a:r>
              <a:rPr kumimoji="0" lang="es-MX" sz="2500" b="1" i="0" u="none" strike="noStrike" kern="1200" cap="none" spc="0" normalizeH="0" baseline="0" noProof="0" dirty="0">
                <a:solidFill>
                  <a:srgbClr val="000000"/>
                </a:solidFill>
                <a:uLnTx/>
                <a:uFillTx/>
                <a:latin typeface="Avenir Next LT Pro"/>
                <a:ea typeface="Calibri"/>
                <a:cs typeface="Times New Roman"/>
              </a:rPr>
              <a:t>voluntad</a:t>
            </a:r>
            <a:r>
              <a:rPr kumimoji="0" lang="es-MX" sz="2500" b="0" i="0" u="none" strike="noStrike" kern="1200" cap="none" spc="0" normalizeH="0" baseline="0" noProof="0" dirty="0">
                <a:solidFill>
                  <a:srgbClr val="000000"/>
                </a:solidFill>
                <a:uLnTx/>
                <a:uFillTx/>
                <a:latin typeface="Avenir Next LT Pro"/>
                <a:ea typeface="Calibri"/>
                <a:cs typeface="Times New Roman"/>
              </a:rPr>
              <a:t>,</a:t>
            </a:r>
            <a:r>
              <a:rPr kumimoji="0" lang="es-MX" sz="2500" b="1" i="0" u="none" strike="noStrike" kern="1200" cap="none" spc="0" normalizeH="0" baseline="0" noProof="0" dirty="0">
                <a:solidFill>
                  <a:srgbClr val="000000"/>
                </a:solidFill>
                <a:uLnTx/>
                <a:uFillTx/>
                <a:latin typeface="Avenir Next LT Pro"/>
                <a:ea typeface="Calibri"/>
                <a:cs typeface="Times New Roman"/>
              </a:rPr>
              <a:t> </a:t>
            </a:r>
            <a:r>
              <a:rPr kumimoji="0" lang="es-MX" sz="2500" i="0" u="none" strike="noStrike" kern="1200" cap="none" spc="0" normalizeH="0" baseline="0" noProof="0" dirty="0">
                <a:solidFill>
                  <a:srgbClr val="000000"/>
                </a:solidFill>
                <a:uLnTx/>
                <a:uFillTx/>
                <a:latin typeface="Avenir Next LT Pro"/>
                <a:ea typeface="Calibri"/>
                <a:cs typeface="Times New Roman"/>
              </a:rPr>
              <a:t>el</a:t>
            </a:r>
            <a:r>
              <a:rPr kumimoji="0" lang="es-MX" sz="2500" b="1" i="0" u="none" strike="noStrike" kern="1200" cap="none" spc="0" normalizeH="0" baseline="0" noProof="0" dirty="0">
                <a:solidFill>
                  <a:srgbClr val="000000"/>
                </a:solidFill>
                <a:uLnTx/>
                <a:uFillTx/>
                <a:latin typeface="Avenir Next LT Pro"/>
                <a:ea typeface="Calibri"/>
                <a:cs typeface="Times New Roman"/>
              </a:rPr>
              <a:t> compromiso</a:t>
            </a:r>
            <a:r>
              <a:rPr kumimoji="0" lang="es-MX" sz="2500" b="0" i="0" u="none" strike="noStrike" kern="1200" cap="none" spc="0" normalizeH="0" baseline="0" noProof="0" dirty="0">
                <a:solidFill>
                  <a:srgbClr val="000000"/>
                </a:solidFill>
                <a:uLnTx/>
                <a:uFillTx/>
                <a:latin typeface="Avenir Next LT Pro"/>
                <a:ea typeface="Calibri"/>
                <a:cs typeface="Times New Roman"/>
              </a:rPr>
              <a:t> y la </a:t>
            </a:r>
            <a:r>
              <a:rPr kumimoji="0" lang="es-MX" sz="2500" b="1" i="0" u="none" strike="noStrike" kern="1200" cap="none" spc="0" normalizeH="0" baseline="0" noProof="0" dirty="0">
                <a:solidFill>
                  <a:srgbClr val="000000"/>
                </a:solidFill>
                <a:uLnTx/>
                <a:uFillTx/>
                <a:latin typeface="Avenir Next LT Pro"/>
                <a:ea typeface="Calibri"/>
                <a:cs typeface="Times New Roman"/>
              </a:rPr>
              <a:t>rendición de cuentas</a:t>
            </a:r>
            <a:r>
              <a:rPr kumimoji="0" lang="es-MX" sz="2500" b="0" i="0" u="none" strike="noStrike" kern="1200" cap="none" spc="0" normalizeH="0" baseline="0" noProof="0" dirty="0">
                <a:solidFill>
                  <a:srgbClr val="000000"/>
                </a:solidFill>
                <a:uLnTx/>
                <a:uFillTx/>
                <a:latin typeface="Avenir Next LT Pro"/>
                <a:ea typeface="Calibri"/>
                <a:cs typeface="Times New Roman"/>
              </a:rPr>
              <a:t> a nivel social y político para erradicar el VIH</a:t>
            </a:r>
            <a:r>
              <a:rPr lang="es-MX" sz="2500" b="0" i="0" u="none" strike="noStrike" dirty="0">
                <a:solidFill>
                  <a:srgbClr val="000000"/>
                </a:solidFill>
                <a:latin typeface="Avenir Next LT Pro"/>
                <a:ea typeface="Calibri"/>
                <a:cs typeface="Times New Roman"/>
              </a:rPr>
              <a:t> en</a:t>
            </a:r>
            <a:r>
              <a:rPr kumimoji="0" lang="es-MX" sz="2500" b="0" i="0" u="none" strike="noStrike" kern="1200" cap="none" spc="0" normalizeH="0" baseline="0" noProof="0" dirty="0">
                <a:solidFill>
                  <a:srgbClr val="000000"/>
                </a:solidFill>
                <a:uLnTx/>
                <a:uFillTx/>
                <a:latin typeface="Avenir Next LT Pro"/>
                <a:ea typeface="Calibri"/>
                <a:cs typeface="Times New Roman"/>
              </a:rPr>
              <a:t> la población latina</a:t>
            </a:r>
            <a:endParaRPr kumimoji="0" lang="en-US" sz="250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venir Next LT Pro" panose="020B05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TextBox 7">
            <a:extLst>
              <a:ext uri="{FF2B5EF4-FFF2-40B4-BE49-F238E27FC236}">
                <a16:creationId xmlns:a16="http://schemas.microsoft.com/office/drawing/2014/main" id="{430630EB-1938-14E3-D28E-B84E87D6373F}"/>
              </a:ext>
            </a:extLst>
          </p:cNvPr>
          <p:cNvSpPr txBox="1"/>
          <p:nvPr/>
        </p:nvSpPr>
        <p:spPr>
          <a:xfrm>
            <a:off x="-1535" y="6696652"/>
            <a:ext cx="6330771" cy="1957844"/>
          </a:xfrm>
          <a:prstGeom prst="rect">
            <a:avLst/>
          </a:prstGeom>
        </p:spPr>
        <p:txBody>
          <a:bodyPr wrap="square" lIns="0" tIns="0" rIns="0" bIns="0" rtlCol="0" anchor="t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5331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s-MX" sz="2400" b="0" i="0" u="none" strike="noStrike" kern="1200" cap="none" spc="250" normalizeH="0" noProof="0" dirty="0">
                <a:uLnTx/>
                <a:uFillTx/>
                <a:latin typeface="Montserrat Ultra-Bold"/>
              </a:rPr>
              <a:t>FACTORES CONTEXTUALES Y ESTRUCTURALES RESPECTO A LAS INEQUIDADES DEL VIH EN LA POBLACIÓN LATINA</a:t>
            </a: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1081BA02-3857-D4A3-06C8-A232DD1A5835}"/>
              </a:ext>
            </a:extLst>
          </p:cNvPr>
          <p:cNvSpPr/>
          <p:nvPr/>
        </p:nvSpPr>
        <p:spPr>
          <a:xfrm>
            <a:off x="1094524" y="2445983"/>
            <a:ext cx="4114800" cy="4114800"/>
          </a:xfrm>
          <a:prstGeom prst="ellipse">
            <a:avLst/>
          </a:prstGeom>
          <a:blipFill dpi="0" rotWithShape="1">
            <a:blip r:embed="rId3"/>
            <a:stretch>
              <a:fillRect/>
            </a:stretch>
          </a:blipFill>
          <a:ln w="76200">
            <a:solidFill>
              <a:srgbClr val="677797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69F0BB4-6AB7-D998-C22C-AFDBEDA7E931}"/>
              </a:ext>
            </a:extLst>
          </p:cNvPr>
          <p:cNvSpPr txBox="1"/>
          <p:nvPr/>
        </p:nvSpPr>
        <p:spPr>
          <a:xfrm>
            <a:off x="6717314" y="654430"/>
            <a:ext cx="11071921" cy="713080"/>
          </a:xfrm>
          <a:prstGeom prst="rect">
            <a:avLst/>
          </a:prstGeom>
          <a:noFill/>
        </p:spPr>
        <p:txBody>
          <a:bodyPr wrap="square" lIns="0" rIns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s-MX" sz="3600" b="0" i="0" u="sng" strike="noStrike" kern="1200" cap="none" spc="0" normalizeH="0" baseline="0" noProof="0" dirty="0">
                <a:solidFill>
                  <a:srgbClr val="953735"/>
                </a:solidFill>
                <a:uLnTx/>
                <a:uFillTx/>
                <a:latin typeface="Montserrat Ultra-Bold"/>
                <a:ea typeface="Calibri"/>
                <a:cs typeface="Times New Roman"/>
              </a:rPr>
              <a:t>Oportunidades para intensificar la respuesta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uLnTx/>
              <a:uFillTx/>
              <a:latin typeface="Montserrat Ultra-Bold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2F0757E-A5D4-5256-92E8-4CE4164D28BA}"/>
              </a:ext>
            </a:extLst>
          </p:cNvPr>
          <p:cNvSpPr txBox="1"/>
          <p:nvPr/>
        </p:nvSpPr>
        <p:spPr>
          <a:xfrm>
            <a:off x="17824174" y="9804352"/>
            <a:ext cx="46382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dirty="0">
                <a:solidFill>
                  <a:schemeClr val="bg1">
                    <a:lumMod val="50000"/>
                  </a:schemeClr>
                </a:solidFill>
              </a:rPr>
              <a:t>15</a:t>
            </a:r>
            <a:endParaRPr lang="en-US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7356139"/>
      </p:ext>
    </p:ext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4">
            <a:extLst>
              <a:ext uri="{FF2B5EF4-FFF2-40B4-BE49-F238E27FC236}">
                <a16:creationId xmlns:a16="http://schemas.microsoft.com/office/drawing/2014/main" id="{D9741C4E-60E3-C541-EE79-727B2787690D}"/>
              </a:ext>
            </a:extLst>
          </p:cNvPr>
          <p:cNvSpPr txBox="1"/>
          <p:nvPr/>
        </p:nvSpPr>
        <p:spPr>
          <a:xfrm>
            <a:off x="456373" y="382591"/>
            <a:ext cx="17237797" cy="584775"/>
          </a:xfrm>
          <a:prstGeom prst="rect">
            <a:avLst/>
          </a:prstGeom>
        </p:spPr>
        <p:txBody>
          <a:bodyPr wrap="square" lIns="0" tIns="0" rIns="0" bIns="0" rtlCol="0" anchor="t">
            <a:noAutofit/>
          </a:bodyPr>
          <a:lstStyle/>
          <a:p>
            <a:pPr marL="0" marR="0" lvl="0" indent="0" defTabSz="914400" rtl="0" eaLnBrk="1" fontAlgn="auto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s-MX" sz="3800" b="1" i="0" u="sng" strike="noStrike" spc="470">
                <a:solidFill>
                  <a:srgbClr val="677797"/>
                </a:solidFill>
                <a:latin typeface="Montserrat Ultra-Bold"/>
              </a:rPr>
              <a:t>ES POSIBLE</a:t>
            </a:r>
            <a:r>
              <a:rPr lang="es-MX" sz="3800" b="1" i="0" u="none" strike="noStrike" spc="470">
                <a:latin typeface="Montserrat Ultra-Bold"/>
              </a:rPr>
              <a:t> ELIMINAR LAS INEQUIDADES DEL VIH EN LA POBLACIÓN LATINA</a:t>
            </a:r>
            <a:endParaRPr kumimoji="0" lang="en-US" sz="3800" b="1" i="0" u="sng" strike="noStrike" kern="1200" cap="none" spc="470" normalizeH="0" baseline="0" noProof="0">
              <a:ln>
                <a:noFill/>
              </a:ln>
              <a:solidFill>
                <a:srgbClr val="677797"/>
              </a:solidFill>
              <a:effectLst/>
              <a:uLnTx/>
              <a:uFillTx/>
              <a:latin typeface="Montserrat Ultra-Bold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2598714-BC49-551B-0F4A-42E3E4C4978C}"/>
              </a:ext>
            </a:extLst>
          </p:cNvPr>
          <p:cNvSpPr txBox="1"/>
          <p:nvPr/>
        </p:nvSpPr>
        <p:spPr>
          <a:xfrm>
            <a:off x="330894" y="4277317"/>
            <a:ext cx="12016368" cy="5596633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rtl="0">
              <a:buNone/>
            </a:pPr>
            <a:r>
              <a:rPr lang="es-MX" sz="2800" b="1" i="0" u="none" strike="noStrike" dirty="0">
                <a:latin typeface="Avenir Next LT Pro"/>
              </a:rPr>
              <a:t>Mito común</a:t>
            </a:r>
            <a:r>
              <a:rPr lang="es-MX" sz="2800" b="0" i="0" u="none" strike="noStrike" dirty="0">
                <a:latin typeface="Avenir Next LT Pro"/>
              </a:rPr>
              <a:t>:</a:t>
            </a:r>
          </a:p>
          <a:p>
            <a:pPr marL="914400" marR="0" lvl="1" indent="-45720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defRPr/>
            </a:pPr>
            <a:endParaRPr lang="en-US" sz="2400" dirty="0">
              <a:latin typeface="Avenir Next LT Pro" panose="020B0504020202020204" pitchFamily="34" charset="0"/>
            </a:endParaRPr>
          </a:p>
          <a:p>
            <a:pPr marL="914400" marR="0" lvl="1" indent="-45720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defRPr/>
            </a:pPr>
            <a:r>
              <a:rPr lang="es-MX" sz="2400" b="0" i="0" u="none" strike="noStrike" dirty="0">
                <a:latin typeface="Avenir Next LT Pro"/>
              </a:rPr>
              <a:t>Las inversiones centradas en la eliminación de las inequidades del VIH en la población latina representan una cuestión de </a:t>
            </a:r>
            <a:r>
              <a:rPr lang="es-MX" sz="2400" b="1" i="0" u="none" strike="noStrike" dirty="0">
                <a:latin typeface="Avenir Next LT Pro"/>
              </a:rPr>
              <a:t>“</a:t>
            </a:r>
            <a:r>
              <a:rPr lang="es-MX" sz="2400" b="1" u="none" strike="noStrike" dirty="0">
                <a:latin typeface="Avenir Next LT Pro"/>
              </a:rPr>
              <a:t>todo o nada</a:t>
            </a:r>
            <a:r>
              <a:rPr lang="es-MX" sz="2400" b="1" dirty="0">
                <a:latin typeface="Avenir Next LT Pro"/>
              </a:rPr>
              <a:t>”</a:t>
            </a:r>
            <a:r>
              <a:rPr lang="es-MX" sz="2400" b="0" i="0" u="none" strike="noStrike" dirty="0">
                <a:latin typeface="Avenir Next LT Pro"/>
              </a:rPr>
              <a:t>— para que la población latina progrese, las demás poblaciones pierden </a:t>
            </a:r>
            <a:endParaRPr lang="en-US" sz="2400" b="1" dirty="0">
              <a:latin typeface="Avenir Next LT Pro" panose="020B0504020202020204" pitchFamily="34" charset="0"/>
            </a:endParaRPr>
          </a:p>
          <a:p>
            <a:pPr marL="457200" lvl="1" indent="0">
              <a:buNone/>
            </a:pPr>
            <a:endParaRPr lang="en-US" sz="2000" dirty="0">
              <a:latin typeface="Avenir Next LT Pro" panose="020B0504020202020204" pitchFamily="34" charset="0"/>
            </a:endParaRPr>
          </a:p>
          <a:p>
            <a:pPr marL="0" indent="0" rtl="0">
              <a:buNone/>
            </a:pPr>
            <a:r>
              <a:rPr lang="es-MX" sz="2800" b="0" i="0" u="none" strike="noStrike" dirty="0">
                <a:latin typeface="Avenir Next LT Pro"/>
              </a:rPr>
              <a:t>Sin embargo,</a:t>
            </a:r>
            <a:r>
              <a:rPr lang="es-MX" sz="2800" b="1" i="0" u="none" strike="noStrike" dirty="0">
                <a:latin typeface="Avenir Next LT Pro"/>
              </a:rPr>
              <a:t> las pruebas empíricas demuestran que</a:t>
            </a:r>
            <a:r>
              <a:rPr lang="es-MX" sz="2800" b="0" i="0" u="none" strike="noStrike" dirty="0">
                <a:latin typeface="Avenir Next LT Pro"/>
              </a:rPr>
              <a:t>:</a:t>
            </a:r>
          </a:p>
          <a:p>
            <a:pPr lvl="1">
              <a:buFont typeface="Courier New" panose="02070309020205020404" pitchFamily="49" charset="0"/>
              <a:buChar char="o"/>
            </a:pPr>
            <a:endParaRPr lang="en-US" sz="2400" dirty="0">
              <a:latin typeface="Avenir Next LT Pro" panose="020B0504020202020204" pitchFamily="34" charset="0"/>
            </a:endParaRPr>
          </a:p>
          <a:p>
            <a:pPr marL="914400" marR="0" lvl="1" indent="-45720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defRPr/>
            </a:pPr>
            <a:r>
              <a:rPr kumimoji="0" lang="es-MX" sz="2400" b="0" i="0" u="none" strike="noStrike" kern="1200" cap="none" spc="0" normalizeH="0" baseline="0" noProof="0" dirty="0">
                <a:uLnTx/>
                <a:uFillTx/>
                <a:latin typeface="Avenir Next LT Pro"/>
                <a:ea typeface="+mn-ea"/>
                <a:cs typeface="+mn-cs"/>
              </a:rPr>
              <a:t>La eliminación de las inequidades del VIH en la población latina puede </a:t>
            </a:r>
            <a:r>
              <a:rPr kumimoji="0" lang="es-MX" sz="2400" b="1" i="0" u="none" strike="noStrike" kern="1200" cap="none" spc="0" normalizeH="0" baseline="0" noProof="0" dirty="0">
                <a:uLnTx/>
                <a:uFillTx/>
                <a:latin typeface="Avenir Next LT Pro"/>
                <a:ea typeface="+mn-ea"/>
                <a:cs typeface="+mn-cs"/>
              </a:rPr>
              <a:t>mejorar los resultados de salud para todas las personas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venir Next LT Pro" panose="020B0504020202020204" pitchFamily="34" charset="0"/>
              <a:ea typeface="+mn-ea"/>
              <a:cs typeface="+mn-cs"/>
            </a:endParaRPr>
          </a:p>
          <a:p>
            <a:pPr marL="914400" marR="0" lvl="1" indent="-45720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defRPr/>
            </a:pPr>
            <a:r>
              <a:rPr kumimoji="0" lang="es-MX" sz="2400" b="1" i="0" u="none" strike="noStrike" kern="1200" cap="none" spc="0" normalizeH="0" baseline="0" noProof="0" dirty="0">
                <a:uLnTx/>
                <a:uFillTx/>
                <a:latin typeface="Avenir Next LT Pro"/>
                <a:ea typeface="+mn-ea"/>
                <a:cs typeface="+mn-cs"/>
              </a:rPr>
              <a:t>Todas las personas van a verse afectadas</a:t>
            </a:r>
            <a:r>
              <a:rPr kumimoji="0" lang="es-MX" sz="2400" b="0" i="0" u="none" strike="noStrike" kern="1200" cap="none" spc="0" normalizeH="0" baseline="0" noProof="0" dirty="0">
                <a:uLnTx/>
                <a:uFillTx/>
                <a:latin typeface="Avenir Next LT Pro"/>
                <a:ea typeface="+mn-ea"/>
                <a:cs typeface="+mn-cs"/>
              </a:rPr>
              <a:t> si no abordamos las inequidades en la población latina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1C4F9D4-C0A3-192F-44C0-F07917003D99}"/>
              </a:ext>
            </a:extLst>
          </p:cNvPr>
          <p:cNvSpPr/>
          <p:nvPr/>
        </p:nvSpPr>
        <p:spPr>
          <a:xfrm>
            <a:off x="1" y="1876507"/>
            <a:ext cx="18288000" cy="2156232"/>
          </a:xfrm>
          <a:prstGeom prst="rect">
            <a:avLst/>
          </a:prstGeom>
          <a:solidFill>
            <a:srgbClr val="E0E9F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FD04A74D-E9DE-638D-4ED7-110710F812F4}"/>
              </a:ext>
            </a:extLst>
          </p:cNvPr>
          <p:cNvSpPr txBox="1"/>
          <p:nvPr/>
        </p:nvSpPr>
        <p:spPr>
          <a:xfrm>
            <a:off x="225268" y="1996506"/>
            <a:ext cx="11596310" cy="1916233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rtl="0">
              <a:lnSpc>
                <a:spcPct val="110000"/>
              </a:lnSpc>
              <a:buNone/>
            </a:pPr>
            <a:r>
              <a:rPr lang="es-MX" sz="2800" b="1" i="1" u="none" strike="noStrike" spc="120" dirty="0" err="1">
                <a:latin typeface="Avenir Next LT Pro"/>
              </a:rPr>
              <a:t>Ending</a:t>
            </a:r>
            <a:r>
              <a:rPr lang="es-MX" sz="2800" b="1" i="1" u="none" strike="noStrike" spc="120" dirty="0">
                <a:latin typeface="Avenir Next LT Pro"/>
              </a:rPr>
              <a:t> </a:t>
            </a:r>
            <a:r>
              <a:rPr lang="es-MX" sz="2800" b="1" i="1" u="none" strike="noStrike" spc="120" dirty="0" err="1">
                <a:latin typeface="Avenir Next LT Pro"/>
              </a:rPr>
              <a:t>Unequal</a:t>
            </a:r>
            <a:r>
              <a:rPr lang="es-MX" sz="2800" b="1" i="1" u="none" strike="noStrike" spc="120" dirty="0">
                <a:latin typeface="Avenir Next LT Pro"/>
              </a:rPr>
              <a:t> </a:t>
            </a:r>
            <a:r>
              <a:rPr lang="es-MX" sz="2800" b="1" i="1" u="none" strike="noStrike" spc="120" dirty="0" err="1">
                <a:latin typeface="Avenir Next LT Pro"/>
              </a:rPr>
              <a:t>Treatment</a:t>
            </a:r>
            <a:r>
              <a:rPr lang="es-MX" sz="2800" b="1" i="1" u="none" strike="noStrike" spc="120" dirty="0">
                <a:latin typeface="Avenir Next LT Pro"/>
              </a:rPr>
              <a:t> [Erradicación del trato desigual]</a:t>
            </a:r>
            <a:r>
              <a:rPr lang="es-MX" sz="2800" b="0" i="0" u="none" strike="noStrike" spc="120" dirty="0">
                <a:latin typeface="Avenir Next LT Pro"/>
              </a:rPr>
              <a:t> identifica</a:t>
            </a:r>
            <a:r>
              <a:rPr lang="es-MX" sz="2800" b="1" i="0" u="none" strike="noStrike" spc="120" dirty="0">
                <a:latin typeface="Avenir Next LT Pro"/>
              </a:rPr>
              <a:t> las divisiones sociales y políticas</a:t>
            </a:r>
            <a:r>
              <a:rPr lang="es-MX" sz="2800" b="0" i="0" u="none" strike="noStrike" spc="120" dirty="0">
                <a:latin typeface="Avenir Next LT Pro"/>
              </a:rPr>
              <a:t> como riesgos graves que impiden las inversiones necesarias para eliminar las inequidades de salud y las inequidades de atención de la salud  </a:t>
            </a:r>
          </a:p>
        </p:txBody>
      </p:sp>
      <p:pic>
        <p:nvPicPr>
          <p:cNvPr id="7" name="Picture Placeholder 5" descr="A person in a hospital gown sitting on a bed&#10;&#10;Description automatically generated">
            <a:extLst>
              <a:ext uri="{FF2B5EF4-FFF2-40B4-BE49-F238E27FC236}">
                <a16:creationId xmlns:a16="http://schemas.microsoft.com/office/drawing/2014/main" id="{708F65A8-07D0-0053-FA84-1E881D45FCC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78154" y="2138901"/>
            <a:ext cx="5101172" cy="7626544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E09898D3-A80F-71DF-6523-071830350B5A}"/>
              </a:ext>
            </a:extLst>
          </p:cNvPr>
          <p:cNvSpPr txBox="1"/>
          <p:nvPr/>
        </p:nvSpPr>
        <p:spPr>
          <a:xfrm>
            <a:off x="0" y="9890032"/>
            <a:ext cx="17647920" cy="307777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rtl="0"/>
            <a:r>
              <a:rPr lang="es-MX" sz="1100" b="0" i="0" u="none" strike="noStrike" dirty="0">
                <a:latin typeface="Avenir Next LT Pro"/>
              </a:rPr>
              <a:t>Fuente: </a:t>
            </a:r>
            <a:r>
              <a:rPr lang="es-MX" sz="1100" b="0" i="0" u="none" strike="noStrike" dirty="0" err="1">
                <a:latin typeface="Avenir Next LT Pro"/>
              </a:rPr>
              <a:t>National</a:t>
            </a:r>
            <a:r>
              <a:rPr lang="es-MX" sz="1100" b="0" i="0" u="none" strike="noStrike" dirty="0">
                <a:latin typeface="Avenir Next LT Pro"/>
              </a:rPr>
              <a:t> </a:t>
            </a:r>
            <a:r>
              <a:rPr lang="es-MX" sz="1100" b="0" i="0" u="none" strike="noStrike" dirty="0" err="1">
                <a:latin typeface="Avenir Next LT Pro"/>
              </a:rPr>
              <a:t>Academies</a:t>
            </a:r>
            <a:r>
              <a:rPr lang="es-MX" sz="1100" b="0" i="0" u="none" strike="noStrike" dirty="0">
                <a:latin typeface="Avenir Next LT Pro"/>
              </a:rPr>
              <a:t> </a:t>
            </a:r>
            <a:r>
              <a:rPr lang="es-MX" sz="1100" b="0" i="0" u="none" strike="noStrike" dirty="0" err="1">
                <a:latin typeface="Avenir Next LT Pro"/>
              </a:rPr>
              <a:t>of</a:t>
            </a:r>
            <a:r>
              <a:rPr lang="es-MX" sz="1100" b="0" i="0" u="none" strike="noStrike" dirty="0">
                <a:latin typeface="Avenir Next LT Pro"/>
              </a:rPr>
              <a:t> </a:t>
            </a:r>
            <a:r>
              <a:rPr lang="es-MX" sz="1100" b="0" i="0" u="none" strike="noStrike" dirty="0" err="1">
                <a:latin typeface="Avenir Next LT Pro"/>
              </a:rPr>
              <a:t>Sciences</a:t>
            </a:r>
            <a:r>
              <a:rPr lang="es-MX" sz="1100" b="0" i="0" u="none" strike="noStrike" dirty="0">
                <a:latin typeface="Avenir Next LT Pro"/>
              </a:rPr>
              <a:t>, </a:t>
            </a:r>
            <a:r>
              <a:rPr lang="es-MX" sz="1100" b="0" i="0" u="none" strike="noStrike" dirty="0" err="1">
                <a:latin typeface="Avenir Next LT Pro"/>
              </a:rPr>
              <a:t>Engineering</a:t>
            </a:r>
            <a:r>
              <a:rPr lang="es-MX" sz="1100" b="0" i="0" u="none" strike="noStrike" dirty="0">
                <a:latin typeface="Avenir Next LT Pro"/>
              </a:rPr>
              <a:t>, and Medicine. </a:t>
            </a:r>
            <a:r>
              <a:rPr lang="es-MX" sz="1100" b="0" i="0" u="none" strike="noStrike" dirty="0" err="1">
                <a:latin typeface="Avenir Next LT Pro"/>
              </a:rPr>
              <a:t>Ending</a:t>
            </a:r>
            <a:r>
              <a:rPr lang="es-MX" sz="1100" b="0" i="0" u="none" strike="noStrike" dirty="0">
                <a:latin typeface="Avenir Next LT Pro"/>
              </a:rPr>
              <a:t> </a:t>
            </a:r>
            <a:r>
              <a:rPr lang="es-MX" sz="1100" b="0" i="0" u="none" strike="noStrike" dirty="0" err="1">
                <a:latin typeface="Avenir Next LT Pro"/>
              </a:rPr>
              <a:t>Unequal</a:t>
            </a:r>
            <a:r>
              <a:rPr lang="es-MX" sz="1100" b="0" i="0" u="none" strike="noStrike" dirty="0">
                <a:latin typeface="Avenir Next LT Pro"/>
              </a:rPr>
              <a:t> </a:t>
            </a:r>
            <a:r>
              <a:rPr lang="es-MX" sz="1100" b="0" i="0" u="none" strike="noStrike" dirty="0" err="1">
                <a:latin typeface="Avenir Next LT Pro"/>
              </a:rPr>
              <a:t>Treatment</a:t>
            </a:r>
            <a:r>
              <a:rPr lang="es-MX" sz="1100" b="0" i="0" u="none" strike="noStrike" dirty="0">
                <a:latin typeface="Avenir Next LT Pro"/>
              </a:rPr>
              <a:t>: </a:t>
            </a:r>
            <a:r>
              <a:rPr lang="es-MX" sz="1100" b="0" i="0" u="none" strike="noStrike" dirty="0" err="1">
                <a:latin typeface="Avenir Next LT Pro"/>
              </a:rPr>
              <a:t>Strategies</a:t>
            </a:r>
            <a:r>
              <a:rPr lang="es-MX" sz="1100" b="0" i="0" u="none" strike="noStrike" dirty="0">
                <a:latin typeface="Avenir Next LT Pro"/>
              </a:rPr>
              <a:t> </a:t>
            </a:r>
            <a:r>
              <a:rPr lang="es-MX" sz="1100" b="0" i="0" u="none" strike="noStrike" dirty="0" err="1">
                <a:latin typeface="Avenir Next LT Pro"/>
              </a:rPr>
              <a:t>to</a:t>
            </a:r>
            <a:r>
              <a:rPr lang="es-MX" sz="1100" b="0" i="0" u="none" strike="noStrike" dirty="0">
                <a:latin typeface="Avenir Next LT Pro"/>
              </a:rPr>
              <a:t> </a:t>
            </a:r>
            <a:r>
              <a:rPr lang="es-MX" sz="1100" b="0" i="0" u="none" strike="noStrike" dirty="0" err="1">
                <a:latin typeface="Avenir Next LT Pro"/>
              </a:rPr>
              <a:t>Achieve</a:t>
            </a:r>
            <a:r>
              <a:rPr lang="es-MX" sz="1100" b="0" i="0" u="none" strike="noStrike" dirty="0">
                <a:latin typeface="Avenir Next LT Pro"/>
              </a:rPr>
              <a:t> </a:t>
            </a:r>
            <a:r>
              <a:rPr lang="es-MX" sz="1100" b="0" i="0" u="none" strike="noStrike" dirty="0" err="1">
                <a:latin typeface="Avenir Next LT Pro"/>
              </a:rPr>
              <a:t>Equitable</a:t>
            </a:r>
            <a:r>
              <a:rPr lang="es-MX" sz="1100" b="0" i="0" u="none" strike="noStrike" dirty="0">
                <a:latin typeface="Avenir Next LT Pro"/>
              </a:rPr>
              <a:t> </a:t>
            </a:r>
            <a:r>
              <a:rPr lang="es-MX" sz="1100" b="0" i="0" u="none" strike="noStrike" dirty="0" err="1">
                <a:latin typeface="Avenir Next LT Pro"/>
              </a:rPr>
              <a:t>Health</a:t>
            </a:r>
            <a:r>
              <a:rPr lang="es-MX" sz="1100" b="0" i="0" u="none" strike="noStrike" dirty="0">
                <a:latin typeface="Avenir Next LT Pro"/>
              </a:rPr>
              <a:t> Care and </a:t>
            </a:r>
            <a:r>
              <a:rPr lang="es-MX" sz="1100" b="0" i="0" u="none" strike="noStrike" dirty="0" err="1">
                <a:latin typeface="Avenir Next LT Pro"/>
              </a:rPr>
              <a:t>Optimal</a:t>
            </a:r>
            <a:r>
              <a:rPr lang="es-MX" sz="1100" b="0" i="0" u="none" strike="noStrike" dirty="0">
                <a:latin typeface="Avenir Next LT Pro"/>
              </a:rPr>
              <a:t> </a:t>
            </a:r>
            <a:r>
              <a:rPr lang="es-MX" sz="1100" b="0" i="0" u="none" strike="noStrike" dirty="0" err="1">
                <a:latin typeface="Avenir Next LT Pro"/>
              </a:rPr>
              <a:t>Health</a:t>
            </a:r>
            <a:r>
              <a:rPr lang="es-MX" sz="1100" b="0" i="0" u="none" strike="noStrike" dirty="0">
                <a:latin typeface="Avenir Next LT Pro"/>
              </a:rPr>
              <a:t> </a:t>
            </a:r>
            <a:r>
              <a:rPr lang="es-MX" sz="1100" b="0" i="0" u="none" strike="noStrike" dirty="0" err="1">
                <a:latin typeface="Avenir Next LT Pro"/>
              </a:rPr>
              <a:t>for</a:t>
            </a:r>
            <a:r>
              <a:rPr lang="es-MX" sz="1100" b="0" i="0" u="none" strike="noStrike" dirty="0">
                <a:latin typeface="Avenir Next LT Pro"/>
              </a:rPr>
              <a:t> </a:t>
            </a:r>
            <a:r>
              <a:rPr lang="es-MX" sz="1100" b="0" i="0" u="none" strike="noStrike" dirty="0" err="1">
                <a:latin typeface="Avenir Next LT Pro"/>
              </a:rPr>
              <a:t>All</a:t>
            </a:r>
            <a:r>
              <a:rPr lang="es-MX" sz="1100" b="0" i="0" u="none" strike="noStrike" dirty="0">
                <a:latin typeface="Avenir Next LT Pro"/>
              </a:rPr>
              <a:t> [</a:t>
            </a:r>
            <a:r>
              <a:rPr lang="es-MX" sz="1100" b="0" i="1" u="none" strike="noStrike" dirty="0">
                <a:latin typeface="Avenir Next LT Pro"/>
              </a:rPr>
              <a:t>Erradicación del trato desigual: Estrategias para obtener servicios de salud más equitativos y un estado de salud óptimo para todas las personas</a:t>
            </a:r>
            <a:r>
              <a:rPr lang="es-MX" sz="1100" b="0" i="0" u="none" strike="noStrike" dirty="0">
                <a:latin typeface="Avenir Next LT Pro"/>
              </a:rPr>
              <a:t>]. Washington, DC: </a:t>
            </a:r>
            <a:r>
              <a:rPr lang="es-MX" sz="1100" b="0" i="0" u="none" strike="noStrike" dirty="0" err="1">
                <a:latin typeface="Avenir Next LT Pro"/>
              </a:rPr>
              <a:t>National</a:t>
            </a:r>
            <a:r>
              <a:rPr lang="es-MX" sz="1100" b="0" i="0" u="none" strike="noStrike" dirty="0">
                <a:latin typeface="Avenir Next LT Pro"/>
              </a:rPr>
              <a:t> </a:t>
            </a:r>
            <a:r>
              <a:rPr lang="es-MX" sz="1100" b="0" i="0" u="none" strike="noStrike" dirty="0" err="1">
                <a:latin typeface="Avenir Next LT Pro"/>
              </a:rPr>
              <a:t>Academies</a:t>
            </a:r>
            <a:r>
              <a:rPr lang="es-MX" sz="1100" b="0" i="0" u="none" strike="noStrike" dirty="0">
                <a:latin typeface="Avenir Next LT Pro"/>
              </a:rPr>
              <a:t> </a:t>
            </a:r>
            <a:r>
              <a:rPr lang="es-MX" sz="1100" b="0" i="0" u="none" strike="noStrike" dirty="0" err="1">
                <a:latin typeface="Avenir Next LT Pro"/>
              </a:rPr>
              <a:t>Press</a:t>
            </a:r>
            <a:r>
              <a:rPr lang="es-MX" sz="1100" b="0" i="0" u="none" strike="noStrike" dirty="0">
                <a:latin typeface="Avenir Next LT Pro"/>
              </a:rPr>
              <a:t>, 2024. </a:t>
            </a:r>
            <a:endParaRPr lang="en-US" sz="1100" u="sng" dirty="0">
              <a:effectLst/>
              <a:latin typeface="Avenir Next LT Pro" panose="020B050402020202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83A11C8-4A70-3615-F2DD-5B84A1C5216C}"/>
              </a:ext>
            </a:extLst>
          </p:cNvPr>
          <p:cNvSpPr txBox="1"/>
          <p:nvPr/>
        </p:nvSpPr>
        <p:spPr>
          <a:xfrm>
            <a:off x="17824174" y="9804352"/>
            <a:ext cx="46382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dirty="0">
                <a:solidFill>
                  <a:schemeClr val="bg1">
                    <a:lumMod val="50000"/>
                  </a:schemeClr>
                </a:solidFill>
              </a:rPr>
              <a:t>16</a:t>
            </a:r>
            <a:endParaRPr lang="en-US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1480684"/>
      </p:ext>
    </p:extLst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4">
            <a:extLst>
              <a:ext uri="{FF2B5EF4-FFF2-40B4-BE49-F238E27FC236}">
                <a16:creationId xmlns:a16="http://schemas.microsoft.com/office/drawing/2014/main" id="{0F5E56C8-E887-269A-5F97-C9CEBC569399}"/>
              </a:ext>
            </a:extLst>
          </p:cNvPr>
          <p:cNvSpPr txBox="1"/>
          <p:nvPr/>
        </p:nvSpPr>
        <p:spPr>
          <a:xfrm>
            <a:off x="456373" y="444690"/>
            <a:ext cx="17237797" cy="1348446"/>
          </a:xfrm>
          <a:prstGeom prst="rect">
            <a:avLst/>
          </a:prstGeom>
        </p:spPr>
        <p:txBody>
          <a:bodyPr wrap="square" lIns="0" tIns="0" rIns="0" bIns="0" rtlCol="0" anchor="t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s-MX" sz="3600" b="1" i="0" u="none" strike="noStrike" spc="470" dirty="0">
                <a:latin typeface="Montserrat Ultra-Bold"/>
              </a:rPr>
              <a:t>LLAMAMIENTO A LA ACCIÓN – </a:t>
            </a:r>
            <a:r>
              <a:rPr lang="es-MX" sz="3600" b="1" i="0" u="sng" strike="noStrike" spc="470" dirty="0">
                <a:solidFill>
                  <a:srgbClr val="559F7D"/>
                </a:solidFill>
                <a:latin typeface="Montserrat Ultra-Bold"/>
              </a:rPr>
              <a:t>SABEMOS CÓMO ELIMINAR LAS INEQUIDADES DEL VIH EN LA POBLACIÓN LATINA </a:t>
            </a:r>
            <a:endParaRPr kumimoji="0" lang="en-US" sz="3600" b="1" i="0" u="sng" strike="noStrike" kern="1200" cap="none" spc="470" normalizeH="0" baseline="0" noProof="0" dirty="0">
              <a:ln>
                <a:noFill/>
              </a:ln>
              <a:solidFill>
                <a:srgbClr val="559F7D"/>
              </a:solidFill>
              <a:effectLst/>
              <a:uLnTx/>
              <a:uFillTx/>
              <a:latin typeface="Montserrat Ultra-Bold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1D13E54-FE60-B487-68C0-4B88EE4FE6B0}"/>
              </a:ext>
            </a:extLst>
          </p:cNvPr>
          <p:cNvSpPr txBox="1"/>
          <p:nvPr/>
        </p:nvSpPr>
        <p:spPr>
          <a:xfrm>
            <a:off x="7730349" y="2735220"/>
            <a:ext cx="10246752" cy="619099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marR="0" lvl="0" algn="l" defTabSz="914400" rtl="0" eaLnBrk="1" fontAlgn="auto" latinLnBrk="0" hangingPunct="1">
              <a:lnSpc>
                <a:spcPct val="107000"/>
              </a:lnSpc>
              <a:spcBef>
                <a:spcPct val="0"/>
              </a:spcBef>
              <a:spcAft>
                <a:spcPct val="0"/>
              </a:spcAft>
              <a:buClrTx/>
              <a:buSzTx/>
              <a:defRPr/>
            </a:pPr>
            <a:r>
              <a:rPr kumimoji="0" lang="es-MX" sz="3600" b="1" i="0" u="sng" strike="noStrike" kern="1200" cap="none" spc="0" normalizeH="0" baseline="0" noProof="0" dirty="0">
                <a:solidFill>
                  <a:srgbClr val="559F7D"/>
                </a:solidFill>
                <a:uLnTx/>
                <a:uFillTx/>
                <a:latin typeface="Montserrat Ultra-Bold"/>
                <a:ea typeface="Calibri"/>
                <a:cs typeface="Times New Roman"/>
              </a:rPr>
              <a:t>Sí y No</a:t>
            </a:r>
            <a:r>
              <a:rPr kumimoji="0" lang="es-MX" sz="3600" b="1" i="0" u="none" strike="noStrike" kern="1200" cap="none" spc="0" normalizeH="0" baseline="0" noProof="0" dirty="0">
                <a:solidFill>
                  <a:srgbClr val="559F7D"/>
                </a:solidFill>
                <a:uLnTx/>
                <a:uFillTx/>
                <a:latin typeface="Montserrat Ultra-Bold"/>
                <a:ea typeface="Calibri"/>
                <a:cs typeface="Times New Roman"/>
              </a:rPr>
              <a:t>:</a:t>
            </a:r>
          </a:p>
          <a:p>
            <a:pPr marL="457200" marR="0" lvl="0" indent="-457200" algn="l" defTabSz="914400" rtl="0" eaLnBrk="1" fontAlgn="auto" latinLnBrk="0" hangingPunct="1">
              <a:lnSpc>
                <a:spcPct val="107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defRPr/>
            </a:pPr>
            <a:endParaRPr lang="en-US" sz="2800" b="1" dirty="0">
              <a:solidFill>
                <a:prstClr val="black"/>
              </a:solidFill>
              <a:latin typeface="Avenir Next LT Pro" panose="020B05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7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defRPr/>
            </a:pPr>
            <a:r>
              <a:rPr lang="es-MX" sz="2800" b="0" i="0" u="none" strike="noStrike" dirty="0">
                <a:solidFill>
                  <a:srgbClr val="000000"/>
                </a:solidFill>
                <a:latin typeface="Avenir Next LT Pro"/>
                <a:ea typeface="Calibri"/>
                <a:cs typeface="Times New Roman"/>
              </a:rPr>
              <a:t>Hemos alcanzado un </a:t>
            </a:r>
            <a:r>
              <a:rPr lang="es-MX" sz="2800" b="1" i="0" u="none" strike="noStrike" dirty="0">
                <a:solidFill>
                  <a:srgbClr val="000000"/>
                </a:solidFill>
                <a:latin typeface="Avenir Next LT Pro"/>
                <a:ea typeface="Calibri"/>
                <a:cs typeface="Times New Roman"/>
              </a:rPr>
              <a:t>progreso extraordinario</a:t>
            </a:r>
            <a:r>
              <a:rPr lang="es-MX" sz="2800" b="0" i="0" u="none" strike="noStrike" dirty="0">
                <a:solidFill>
                  <a:srgbClr val="000000"/>
                </a:solidFill>
                <a:latin typeface="Avenir Next LT Pro"/>
                <a:ea typeface="Calibri"/>
                <a:cs typeface="Times New Roman"/>
              </a:rPr>
              <a:t> para eliminar la epidemia del VIH en los EE. UU.</a:t>
            </a:r>
          </a:p>
          <a:p>
            <a:pPr marL="457200" marR="0" lvl="0" indent="-457200" algn="l" defTabSz="914400" rtl="0" eaLnBrk="1" fontAlgn="auto" latinLnBrk="0" hangingPunct="1">
              <a:lnSpc>
                <a:spcPct val="107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defRPr/>
            </a:pPr>
            <a:endParaRPr kumimoji="0" lang="en-US" sz="28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venir Next LT Pro" panose="020B05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7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defRPr/>
            </a:pPr>
            <a:r>
              <a:rPr kumimoji="0" lang="es-MX" sz="2800" b="0" i="0" u="none" strike="noStrike" kern="1200" cap="none" spc="0" normalizeH="0" baseline="0" noProof="0" dirty="0">
                <a:solidFill>
                  <a:srgbClr val="000000"/>
                </a:solidFill>
                <a:uLnTx/>
                <a:uFillTx/>
                <a:latin typeface="Avenir Next LT Pro"/>
                <a:ea typeface="Calibri"/>
                <a:cs typeface="Times New Roman"/>
              </a:rPr>
              <a:t>Sin embargo, existen </a:t>
            </a:r>
            <a:r>
              <a:rPr kumimoji="0" lang="es-MX" sz="2800" b="1" i="0" u="none" strike="noStrike" kern="1200" cap="none" spc="0" normalizeH="0" baseline="0" noProof="0" dirty="0">
                <a:solidFill>
                  <a:srgbClr val="000000"/>
                </a:solidFill>
                <a:uLnTx/>
                <a:uFillTx/>
                <a:latin typeface="Avenir Next LT Pro"/>
                <a:ea typeface="Calibri"/>
                <a:cs typeface="Times New Roman"/>
              </a:rPr>
              <a:t>inequidades incesantes del VIH en la población latina</a:t>
            </a:r>
            <a:r>
              <a:rPr kumimoji="0" lang="es-MX" sz="2800" b="0" i="0" u="none" strike="noStrike" kern="1200" cap="none" spc="0" normalizeH="0" baseline="0" noProof="0" dirty="0">
                <a:solidFill>
                  <a:srgbClr val="000000"/>
                </a:solidFill>
                <a:uLnTx/>
                <a:uFillTx/>
                <a:latin typeface="Avenir Next LT Pro"/>
                <a:ea typeface="Calibri"/>
                <a:cs typeface="Times New Roman"/>
              </a:rPr>
              <a:t> </a:t>
            </a:r>
          </a:p>
          <a:p>
            <a:pPr marL="457200" marR="0" lvl="0" indent="-457200" algn="l" defTabSz="914400" rtl="0" eaLnBrk="1" fontAlgn="auto" latinLnBrk="0" hangingPunct="1">
              <a:lnSpc>
                <a:spcPct val="107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defRPr/>
            </a:pPr>
            <a:endParaRPr lang="en-US" sz="2800" b="1" dirty="0">
              <a:solidFill>
                <a:prstClr val="black"/>
              </a:solidFill>
              <a:latin typeface="Avenir Next LT Pro" panose="020B05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7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defRPr/>
            </a:pPr>
            <a:r>
              <a:rPr kumimoji="0" lang="es-MX" sz="2800" b="0" i="0" u="none" strike="noStrike" kern="1200" cap="none" spc="0" normalizeH="0" baseline="0" noProof="0" dirty="0">
                <a:solidFill>
                  <a:srgbClr val="000000"/>
                </a:solidFill>
                <a:uLnTx/>
                <a:uFillTx/>
                <a:latin typeface="Avenir Next LT Pro"/>
                <a:ea typeface="Calibri"/>
                <a:cs typeface="Times New Roman"/>
              </a:rPr>
              <a:t>Tenemos la</a:t>
            </a:r>
            <a:r>
              <a:rPr kumimoji="0" lang="es-MX" sz="2800" b="1" i="0" u="none" strike="noStrike" kern="1200" cap="none" spc="0" normalizeH="0" baseline="0" noProof="0" dirty="0">
                <a:solidFill>
                  <a:srgbClr val="000000"/>
                </a:solidFill>
                <a:uLnTx/>
                <a:uFillTx/>
                <a:latin typeface="Avenir Next LT Pro"/>
                <a:ea typeface="Calibri"/>
                <a:cs typeface="Times New Roman"/>
              </a:rPr>
              <a:t> responsabilidad colectiva de priorizar a la comunidad latina ahora </a:t>
            </a:r>
            <a:r>
              <a:rPr lang="es-MX" sz="2800" b="1" dirty="0">
                <a:solidFill>
                  <a:srgbClr val="000000"/>
                </a:solidFill>
                <a:latin typeface="Avenir Next LT Pro"/>
                <a:ea typeface="Calibri"/>
                <a:cs typeface="Times New Roman"/>
              </a:rPr>
              <a:t>–</a:t>
            </a:r>
            <a:r>
              <a:rPr kumimoji="0" lang="es-MX" sz="2800" b="0" i="0" u="none" strike="noStrike" kern="1200" cap="none" spc="0" normalizeH="0" baseline="0" noProof="0" dirty="0">
                <a:solidFill>
                  <a:srgbClr val="000000"/>
                </a:solidFill>
                <a:uLnTx/>
                <a:uFillTx/>
                <a:latin typeface="Avenir Next LT Pro"/>
                <a:ea typeface="Calibri"/>
                <a:cs typeface="Times New Roman"/>
              </a:rPr>
              <a:t> </a:t>
            </a:r>
            <a:r>
              <a:rPr kumimoji="0" lang="es-MX" sz="2800" b="1" i="0" u="sng" strike="noStrike" kern="1200" cap="none" spc="0" normalizeH="0" baseline="0" noProof="0" dirty="0">
                <a:solidFill>
                  <a:srgbClr val="559F7D"/>
                </a:solidFill>
                <a:uLnTx/>
                <a:uFillTx/>
                <a:latin typeface="Avenir Next LT Pro"/>
                <a:ea typeface="Calibri"/>
                <a:cs typeface="Times New Roman"/>
              </a:rPr>
              <a:t>y sabemos cómo hacerlo</a:t>
            </a:r>
            <a:endParaRPr kumimoji="0" lang="en-US" sz="2800" i="0" strike="noStrike" kern="1200" cap="none" spc="0" normalizeH="0" baseline="0" noProof="0" dirty="0">
              <a:ln>
                <a:noFill/>
              </a:ln>
              <a:solidFill>
                <a:srgbClr val="559F7D"/>
              </a:solidFill>
              <a:effectLst/>
              <a:uLnTx/>
              <a:uFillTx/>
              <a:latin typeface="Avenir Next LT Pro" panose="020B05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7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defRPr/>
            </a:pPr>
            <a:endParaRPr lang="en-US" sz="2800" b="1" u="sng" dirty="0">
              <a:solidFill>
                <a:srgbClr val="559F7D"/>
              </a:solidFill>
              <a:latin typeface="Avenir Next LT Pro" panose="020B05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7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defRPr/>
            </a:pPr>
            <a:r>
              <a:rPr kumimoji="0" lang="es-MX" sz="2800" b="0" i="0" u="none" strike="noStrike" kern="1200" cap="none" spc="0" normalizeH="0" baseline="0" noProof="0" dirty="0">
                <a:uLnTx/>
                <a:uFillTx/>
                <a:latin typeface="Avenir Next LT Pro"/>
                <a:ea typeface="Calibri"/>
                <a:cs typeface="Times New Roman"/>
              </a:rPr>
              <a:t>Si no realizamos una</a:t>
            </a:r>
            <a:r>
              <a:rPr kumimoji="0" lang="es-MX" sz="2800" b="1" i="0" u="none" strike="noStrike" kern="1200" cap="none" spc="0" normalizeH="0" baseline="0" noProof="0" dirty="0">
                <a:uLnTx/>
                <a:uFillTx/>
                <a:latin typeface="Avenir Next LT Pro"/>
                <a:ea typeface="Calibri"/>
                <a:cs typeface="Times New Roman"/>
              </a:rPr>
              <a:t> inversión colectiva y multisectorial en la comunidad latina</a:t>
            </a:r>
            <a:r>
              <a:rPr kumimoji="0" lang="es-MX" sz="2800" b="0" i="0" u="none" strike="noStrike" kern="1200" cap="none" spc="0" normalizeH="0" baseline="0" noProof="0" dirty="0">
                <a:uLnTx/>
                <a:uFillTx/>
                <a:latin typeface="Avenir Next LT Pro"/>
                <a:ea typeface="Calibri"/>
                <a:cs typeface="Times New Roman"/>
              </a:rPr>
              <a:t>, no</a:t>
            </a:r>
            <a:r>
              <a:rPr kumimoji="0" lang="es-MX" sz="2800" b="1" i="0" u="none" strike="noStrike" kern="1200" cap="none" spc="0" normalizeH="0" baseline="0" noProof="0" dirty="0">
                <a:uLnTx/>
                <a:uFillTx/>
                <a:latin typeface="Avenir Next LT Pro"/>
                <a:ea typeface="Calibri"/>
                <a:cs typeface="Times New Roman"/>
              </a:rPr>
              <a:t> podemos erradicar la epidemia del VIH en los EE. UU.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54E7B53-64D3-D00D-65D3-A6BE7425327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53" t="3441" r="4134" b="3231"/>
          <a:stretch>
            <a:fillRect/>
          </a:stretch>
        </p:blipFill>
        <p:spPr>
          <a:xfrm>
            <a:off x="4747696" y="7068645"/>
            <a:ext cx="1603841" cy="1616232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FD9C71B2-868F-2087-9B9E-5F650A5CF0B7}"/>
              </a:ext>
            </a:extLst>
          </p:cNvPr>
          <p:cNvSpPr/>
          <p:nvPr/>
        </p:nvSpPr>
        <p:spPr>
          <a:xfrm>
            <a:off x="7240809" y="4189061"/>
            <a:ext cx="422031" cy="7815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E1BC87C5-F96B-754F-ED5D-F168D5A6D8B6}"/>
              </a:ext>
            </a:extLst>
          </p:cNvPr>
          <p:cNvSpPr txBox="1"/>
          <p:nvPr/>
        </p:nvSpPr>
        <p:spPr>
          <a:xfrm>
            <a:off x="17824174" y="9804352"/>
            <a:ext cx="46382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dirty="0">
                <a:solidFill>
                  <a:schemeClr val="bg1">
                    <a:lumMod val="50000"/>
                  </a:schemeClr>
                </a:solidFill>
              </a:rPr>
              <a:t>17</a:t>
            </a:r>
            <a:endParaRPr 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FEFB6FBA-79C0-38E1-2C87-DDB61CB1DA61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r="41317" b="32330"/>
          <a:stretch/>
        </p:blipFill>
        <p:spPr>
          <a:xfrm>
            <a:off x="625776" y="3099136"/>
            <a:ext cx="5632486" cy="1284091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A32DBB3E-C979-BBC9-8F45-1AFD35AF53EA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58514" t="38279" r="793" b="32650"/>
          <a:stretch/>
        </p:blipFill>
        <p:spPr>
          <a:xfrm>
            <a:off x="725113" y="4395678"/>
            <a:ext cx="3905849" cy="551648"/>
          </a:xfrm>
          <a:prstGeom prst="rect">
            <a:avLst/>
          </a:prstGeom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B7E9A990-1838-D97A-E59B-F6AB1EAF4F17}"/>
              </a:ext>
            </a:extLst>
          </p:cNvPr>
          <p:cNvSpPr txBox="1"/>
          <p:nvPr/>
        </p:nvSpPr>
        <p:spPr>
          <a:xfrm>
            <a:off x="719051" y="4950234"/>
            <a:ext cx="5632486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MX" sz="3200" dirty="0">
                <a:solidFill>
                  <a:srgbClr val="000000"/>
                </a:solidFill>
                <a:latin typeface="Avenir Next LT Pro"/>
                <a:ea typeface="Calibri"/>
                <a:cs typeface="Times New Roman"/>
              </a:rPr>
              <a:t>[</a:t>
            </a:r>
            <a:r>
              <a:rPr lang="es-MX" sz="3200" i="1" u="none" strike="noStrike" dirty="0">
                <a:solidFill>
                  <a:srgbClr val="000000"/>
                </a:solidFill>
                <a:latin typeface="Candara" panose="020E0502030303020204" pitchFamily="34" charset="0"/>
                <a:ea typeface="Calibri"/>
                <a:cs typeface="Times New Roman"/>
              </a:rPr>
              <a:t>¿Los EE. UU. están en</a:t>
            </a:r>
            <a:r>
              <a:rPr lang="es-MX" sz="3200" i="1" dirty="0">
                <a:solidFill>
                  <a:srgbClr val="000000"/>
                </a:solidFill>
                <a:latin typeface="Candara" panose="020E0502030303020204" pitchFamily="34" charset="0"/>
                <a:ea typeface="Calibri"/>
                <a:cs typeface="Times New Roman"/>
              </a:rPr>
              <a:t> vías de erradicar la epidemia del VIH?</a:t>
            </a:r>
            <a:r>
              <a:rPr lang="es-MX" sz="3200" dirty="0">
                <a:solidFill>
                  <a:srgbClr val="000000"/>
                </a:solidFill>
                <a:latin typeface="Candara" panose="020E0502030303020204" pitchFamily="34" charset="0"/>
                <a:ea typeface="Calibri"/>
                <a:cs typeface="Times New Roman"/>
              </a:rPr>
              <a:t>]</a:t>
            </a:r>
            <a:endParaRPr lang="en-US" sz="3200" dirty="0">
              <a:latin typeface="Candara" panose="020E0502030303020204" pitchFamily="34" charset="0"/>
            </a:endParaRP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316C2456-6971-7EF4-53B5-28E81B377617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396" t="80726" r="39921" b="3739"/>
          <a:stretch/>
        </p:blipFill>
        <p:spPr>
          <a:xfrm>
            <a:off x="801033" y="6094786"/>
            <a:ext cx="5486400" cy="287159"/>
          </a:xfrm>
          <a:prstGeom prst="rect">
            <a:avLst/>
          </a:prstGeom>
        </p:spPr>
      </p:pic>
      <p:pic>
        <p:nvPicPr>
          <p:cNvPr id="30" name="Picture 2">
            <a:extLst>
              <a:ext uri="{FF2B5EF4-FFF2-40B4-BE49-F238E27FC236}">
                <a16:creationId xmlns:a16="http://schemas.microsoft.com/office/drawing/2014/main" id="{5A94941D-C288-298B-DD31-AC9D175C311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duotone>
              <a:prstClr val="black"/>
              <a:srgbClr val="00703C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74" t="5852" r="5683" b="87319"/>
          <a:stretch/>
        </p:blipFill>
        <p:spPr bwMode="auto">
          <a:xfrm>
            <a:off x="953917" y="7561142"/>
            <a:ext cx="3127965" cy="339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0AE55871-601E-C811-2E4B-4181F191C32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6" t="24760" r="1792" b="52743"/>
          <a:stretch/>
        </p:blipFill>
        <p:spPr bwMode="auto">
          <a:xfrm>
            <a:off x="799232" y="7561142"/>
            <a:ext cx="2623520" cy="3391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487983B-47A9-19BE-75CE-5C6CDE8B411D}"/>
              </a:ext>
            </a:extLst>
          </p:cNvPr>
          <p:cNvSpPr txBox="1"/>
          <p:nvPr/>
        </p:nvSpPr>
        <p:spPr>
          <a:xfrm>
            <a:off x="625776" y="3330890"/>
            <a:ext cx="723275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rtl="0"/>
            <a:r>
              <a:rPr lang="es-MX" sz="1800" b="0" i="0" u="none" strike="noStrike" dirty="0">
                <a:solidFill>
                  <a:schemeClr val="tx1">
                    <a:lumMod val="65000"/>
                    <a:lumOff val="35000"/>
                  </a:schemeClr>
                </a:solidFill>
                <a:latin typeface="Avenir Next LT Pro"/>
              </a:rPr>
              <a:t>2023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5CC74329-DD50-10FA-CAEA-EB833C1849DA}"/>
              </a:ext>
            </a:extLst>
          </p:cNvPr>
          <p:cNvSpPr/>
          <p:nvPr/>
        </p:nvSpPr>
        <p:spPr>
          <a:xfrm>
            <a:off x="337457" y="2928257"/>
            <a:ext cx="6672943" cy="6466114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003831"/>
      </p:ext>
    </p:extLst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9863839" cy="10287000"/>
          </a:xfrm>
          <a:custGeom>
            <a:avLst/>
            <a:gdLst/>
            <a:ahLst/>
            <a:cxnLst/>
            <a:rect l="l" t="t" r="r" b="b"/>
            <a:pathLst>
              <a:path w="9863839" h="10287000">
                <a:moveTo>
                  <a:pt x="0" y="0"/>
                </a:moveTo>
                <a:lnTo>
                  <a:pt x="9863839" y="0"/>
                </a:lnTo>
                <a:lnTo>
                  <a:pt x="9863839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r="-85404"/>
            </a:stretch>
          </a:blipFill>
        </p:spPr>
        <p:txBody>
          <a:bodyPr>
            <a:noAutofit/>
          </a:bodyPr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>
            <a:off x="11919588" y="8328949"/>
            <a:ext cx="6169632" cy="1682627"/>
          </a:xfrm>
          <a:custGeom>
            <a:avLst/>
            <a:gdLst/>
            <a:ahLst/>
            <a:cxnLst/>
            <a:rect l="l" t="t" r="r" b="b"/>
            <a:pathLst>
              <a:path w="6169632" h="1682627">
                <a:moveTo>
                  <a:pt x="0" y="0"/>
                </a:moveTo>
                <a:lnTo>
                  <a:pt x="6169632" y="0"/>
                </a:lnTo>
                <a:lnTo>
                  <a:pt x="6169632" y="1682626"/>
                </a:lnTo>
                <a:lnTo>
                  <a:pt x="0" y="1682626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>
            <a:noAutofit/>
          </a:bodyPr>
          <a:lstStyle/>
          <a:p>
            <a:endParaRPr lang="en-US"/>
          </a:p>
        </p:txBody>
      </p:sp>
      <p:sp>
        <p:nvSpPr>
          <p:cNvPr id="5" name="Google Shape;571;p48">
            <a:extLst>
              <a:ext uri="{FF2B5EF4-FFF2-40B4-BE49-F238E27FC236}">
                <a16:creationId xmlns:a16="http://schemas.microsoft.com/office/drawing/2014/main" id="{0E884555-480A-4B7D-B5B8-6235ECE98493}"/>
              </a:ext>
            </a:extLst>
          </p:cNvPr>
          <p:cNvSpPr txBox="1"/>
          <p:nvPr/>
        </p:nvSpPr>
        <p:spPr>
          <a:xfrm>
            <a:off x="9446982" y="2048203"/>
            <a:ext cx="8303189" cy="126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 rtl="0">
              <a:buClr>
                <a:srgbClr val="111111"/>
              </a:buClr>
              <a:buSzPts val="1600"/>
            </a:pPr>
            <a:r>
              <a:rPr lang="es-MX" sz="8000" b="1" i="0" u="none" strike="noStrike" dirty="0">
                <a:solidFill>
                  <a:srgbClr val="1E376D"/>
                </a:solidFill>
                <a:latin typeface="Montserrat Ultra-Bold"/>
                <a:ea typeface="Arial"/>
                <a:cs typeface="Arial"/>
                <a:sym typeface="Arial"/>
              </a:rPr>
              <a:t>¡Gracias!</a:t>
            </a:r>
            <a:endParaRPr sz="8000" dirty="0">
              <a:solidFill>
                <a:srgbClr val="1E376D"/>
              </a:solidFill>
              <a:latin typeface="Montserrat Ultra-Bold"/>
            </a:endParaRPr>
          </a:p>
        </p:txBody>
      </p:sp>
      <p:sp>
        <p:nvSpPr>
          <p:cNvPr id="7" name="Google Shape;571;p48">
            <a:extLst>
              <a:ext uri="{FF2B5EF4-FFF2-40B4-BE49-F238E27FC236}">
                <a16:creationId xmlns:a16="http://schemas.microsoft.com/office/drawing/2014/main" id="{221C037B-3C25-4557-986C-B11C826D538F}"/>
              </a:ext>
            </a:extLst>
          </p:cNvPr>
          <p:cNvSpPr txBox="1"/>
          <p:nvPr/>
        </p:nvSpPr>
        <p:spPr>
          <a:xfrm>
            <a:off x="9446981" y="5837730"/>
            <a:ext cx="8303189" cy="126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 rtl="0">
              <a:buClr>
                <a:schemeClr val="dk1"/>
              </a:buClr>
              <a:buSzPts val="1000"/>
            </a:pPr>
            <a:r>
              <a:rPr lang="es-MX" sz="3000" b="0" i="0" u="none" strike="noStrike" dirty="0">
                <a:solidFill>
                  <a:srgbClr val="1E376D"/>
                </a:solidFill>
                <a:latin typeface="Avenir Next LT Pro"/>
              </a:rPr>
              <a:t>Envíe cualquier pregunta o comentario a:</a:t>
            </a:r>
            <a:r>
              <a:rPr lang="es-MX" sz="3200" b="0" i="1" u="none" strike="noStrike" dirty="0">
                <a:solidFill>
                  <a:srgbClr val="1E376D"/>
                </a:solidFill>
                <a:latin typeface="Avenir Next LT Pro"/>
              </a:rPr>
              <a:t> </a:t>
            </a:r>
          </a:p>
          <a:p>
            <a:pPr algn="ctr">
              <a:buClr>
                <a:schemeClr val="dk1"/>
              </a:buClr>
              <a:buSzPts val="1000"/>
            </a:pPr>
            <a:endParaRPr lang="en-US" sz="600" i="1" dirty="0">
              <a:solidFill>
                <a:srgbClr val="1E376D"/>
              </a:solidFill>
              <a:latin typeface="Avenir Next LT Pro" panose="020B0504020202020204" pitchFamily="34" charset="0"/>
            </a:endParaRPr>
          </a:p>
          <a:p>
            <a:pPr algn="ctr" rtl="0">
              <a:buClr>
                <a:srgbClr val="000000"/>
              </a:buClr>
              <a:buSzPts val="2800"/>
            </a:pPr>
            <a:r>
              <a:rPr lang="es-MX" sz="2800" b="1" i="0" u="none" strike="noStrike" dirty="0">
                <a:solidFill>
                  <a:srgbClr val="1E376D"/>
                </a:solidFill>
                <a:latin typeface="Montserrat Ultra-Bold"/>
                <a:ea typeface="Arial"/>
                <a:cs typeface="Arial"/>
                <a:sym typeface="Arial"/>
              </a:rPr>
              <a:t>VincentRamos@jhu.edu</a:t>
            </a:r>
          </a:p>
        </p:txBody>
      </p:sp>
      <p:sp>
        <p:nvSpPr>
          <p:cNvPr id="8" name="Google Shape;571;p48">
            <a:extLst>
              <a:ext uri="{FF2B5EF4-FFF2-40B4-BE49-F238E27FC236}">
                <a16:creationId xmlns:a16="http://schemas.microsoft.com/office/drawing/2014/main" id="{E24016BB-6A8B-4EBA-865C-9D2906022926}"/>
              </a:ext>
            </a:extLst>
          </p:cNvPr>
          <p:cNvSpPr txBox="1"/>
          <p:nvPr/>
        </p:nvSpPr>
        <p:spPr>
          <a:xfrm>
            <a:off x="9107934" y="4266679"/>
            <a:ext cx="8981286" cy="9260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 rtl="0">
              <a:buClr>
                <a:schemeClr val="dk1"/>
              </a:buClr>
              <a:buSzPts val="1000"/>
            </a:pPr>
            <a:r>
              <a:rPr lang="es-MX" sz="2800" b="1" i="0" u="none" strike="noStrike" dirty="0">
                <a:solidFill>
                  <a:srgbClr val="1E376D"/>
                </a:solidFill>
                <a:latin typeface="Montserrat Ultra-Bold"/>
                <a:ea typeface="Arial"/>
                <a:cs typeface="Arial"/>
                <a:sym typeface="Arial"/>
              </a:rPr>
              <a:t>Dr. Vincent Guilamo-Ramos</a:t>
            </a:r>
          </a:p>
          <a:p>
            <a:pPr algn="ctr" rtl="0">
              <a:buClr>
                <a:schemeClr val="dk1"/>
              </a:buClr>
              <a:buSzPts val="1000"/>
            </a:pPr>
            <a:r>
              <a:rPr lang="es-MX" sz="2800" b="1" i="0" u="none" strike="noStrike" dirty="0">
                <a:solidFill>
                  <a:srgbClr val="1E376D"/>
                </a:solidFill>
                <a:latin typeface="Montserrat Ultra-Bold"/>
                <a:ea typeface="Arial"/>
                <a:cs typeface="Arial"/>
                <a:sym typeface="Arial"/>
              </a:rPr>
              <a:t>Director Ejecutivo, </a:t>
            </a:r>
          </a:p>
          <a:p>
            <a:pPr algn="ctr" rtl="0">
              <a:buClr>
                <a:schemeClr val="dk1"/>
              </a:buClr>
              <a:buSzPts val="1000"/>
            </a:pPr>
            <a:r>
              <a:rPr lang="es-MX" sz="2800" b="1" i="0" u="none" strike="noStrike" dirty="0">
                <a:solidFill>
                  <a:srgbClr val="1E376D"/>
                </a:solidFill>
                <a:latin typeface="Montserrat Ultra-Bold"/>
                <a:ea typeface="Arial"/>
                <a:cs typeface="Arial"/>
                <a:sym typeface="Arial"/>
              </a:rPr>
              <a:t>Instituto para Soluciones de Políticas Públicas </a:t>
            </a:r>
          </a:p>
        </p:txBody>
      </p:sp>
    </p:spTree>
    <p:extLst>
      <p:ext uri="{BB962C8B-B14F-4D97-AF65-F5344CB8AC3E}">
        <p14:creationId xmlns:p14="http://schemas.microsoft.com/office/powerpoint/2010/main" val="1295133448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4"/>
          <p:cNvSpPr txBox="1"/>
          <p:nvPr/>
        </p:nvSpPr>
        <p:spPr>
          <a:xfrm>
            <a:off x="610572" y="443466"/>
            <a:ext cx="17066856" cy="1169551"/>
          </a:xfrm>
          <a:prstGeom prst="rect">
            <a:avLst/>
          </a:prstGeom>
        </p:spPr>
        <p:txBody>
          <a:bodyPr wrap="square" lIns="0" tIns="0" rIns="0" bIns="0" rtlCol="0" anchor="t">
            <a:noAutofit/>
          </a:bodyPr>
          <a:lstStyle/>
          <a:p>
            <a:pPr marL="0" marR="0" lvl="0" indent="0" defTabSz="914400" rtl="0" eaLnBrk="1" fontAlgn="auto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s-MX" sz="3200" b="1" i="0" u="none" strike="noStrike" kern="1200" cap="none" spc="470" normalizeH="0" noProof="0" dirty="0">
                <a:solidFill>
                  <a:srgbClr val="231F20"/>
                </a:solidFill>
                <a:uLnTx/>
                <a:uFillTx/>
                <a:latin typeface="Montserrat Ultra-Bold"/>
              </a:rPr>
              <a:t>LOS EE. UU. HAN ALCANZADO UN </a:t>
            </a:r>
            <a:r>
              <a:rPr kumimoji="0" lang="es-MX" sz="3200" b="1" i="0" u="sng" strike="noStrike" kern="1200" cap="none" spc="470" normalizeH="0" noProof="0" dirty="0">
                <a:solidFill>
                  <a:srgbClr val="677797"/>
                </a:solidFill>
                <a:uLnTx/>
                <a:uFillTx/>
                <a:latin typeface="Montserrat Ultra-Bold"/>
              </a:rPr>
              <a:t>PROGRESO EXTRAORDINARIO</a:t>
            </a:r>
            <a:r>
              <a:rPr kumimoji="0" lang="es-MX" sz="3200" b="1" i="0" u="none" strike="noStrike" kern="1200" cap="none" spc="470" normalizeH="0" noProof="0" dirty="0">
                <a:solidFill>
                  <a:srgbClr val="231F20"/>
                </a:solidFill>
                <a:uLnTx/>
                <a:uFillTx/>
                <a:latin typeface="Montserrat Ultra-Bold"/>
              </a:rPr>
              <a:t> EN LA ELIMINACIÓN DE LA EPIDEMIA DEL VIH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1B639BFE-EF31-46AC-8801-D3741BC8BEB3}"/>
              </a:ext>
            </a:extLst>
          </p:cNvPr>
          <p:cNvSpPr txBox="1"/>
          <p:nvPr/>
        </p:nvSpPr>
        <p:spPr>
          <a:xfrm>
            <a:off x="0" y="9804352"/>
            <a:ext cx="17304327" cy="326174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rtl="0"/>
            <a:r>
              <a:rPr lang="es-MX" sz="1200" b="0" i="0" u="none" strike="noStrike" dirty="0">
                <a:latin typeface="Avenir Next LT Pro"/>
              </a:rPr>
              <a:t>Fuentes: HIV.gov; CDC. </a:t>
            </a:r>
            <a:r>
              <a:rPr lang="es-MX" sz="1200" b="0" i="0" u="none" strike="noStrike" dirty="0" err="1">
                <a:latin typeface="Avenir Next LT Pro"/>
              </a:rPr>
              <a:t>Monitoring</a:t>
            </a:r>
            <a:r>
              <a:rPr lang="es-MX" sz="1200" b="0" i="0" u="none" strike="noStrike" dirty="0">
                <a:latin typeface="Avenir Next LT Pro"/>
              </a:rPr>
              <a:t> </a:t>
            </a:r>
            <a:r>
              <a:rPr lang="es-MX" sz="1200" b="0" i="0" u="none" strike="noStrike" dirty="0" err="1">
                <a:latin typeface="Avenir Next LT Pro"/>
              </a:rPr>
              <a:t>selected</a:t>
            </a:r>
            <a:r>
              <a:rPr lang="es-MX" sz="1200" b="0" i="0" u="none" strike="noStrike" dirty="0">
                <a:latin typeface="Avenir Next LT Pro"/>
              </a:rPr>
              <a:t> </a:t>
            </a:r>
            <a:r>
              <a:rPr lang="es-MX" sz="1200" b="0" i="0" u="none" strike="noStrike" dirty="0" err="1">
                <a:latin typeface="Avenir Next LT Pro"/>
              </a:rPr>
              <a:t>national</a:t>
            </a:r>
            <a:r>
              <a:rPr lang="es-MX" sz="1200" b="0" i="0" u="none" strike="noStrike" dirty="0">
                <a:latin typeface="Avenir Next LT Pro"/>
              </a:rPr>
              <a:t> HIV </a:t>
            </a:r>
            <a:r>
              <a:rPr lang="es-MX" sz="1200" b="0" i="0" u="none" strike="noStrike" dirty="0" err="1">
                <a:latin typeface="Avenir Next LT Pro"/>
              </a:rPr>
              <a:t>prevention</a:t>
            </a:r>
            <a:r>
              <a:rPr lang="es-MX" sz="1200" b="0" i="0" u="none" strike="noStrike" dirty="0">
                <a:latin typeface="Avenir Next LT Pro"/>
              </a:rPr>
              <a:t> and care </a:t>
            </a:r>
            <a:r>
              <a:rPr lang="es-MX" sz="1200" b="0" i="0" u="none" strike="noStrike" dirty="0" err="1">
                <a:latin typeface="Avenir Next LT Pro"/>
              </a:rPr>
              <a:t>objectives</a:t>
            </a:r>
            <a:r>
              <a:rPr lang="es-MX" sz="1200" b="0" i="0" u="none" strike="noStrike" dirty="0">
                <a:latin typeface="Avenir Next LT Pro"/>
              </a:rPr>
              <a:t> </a:t>
            </a:r>
            <a:r>
              <a:rPr lang="es-MX" sz="1200" b="0" i="0" u="none" strike="noStrike" dirty="0" err="1">
                <a:latin typeface="Avenir Next LT Pro"/>
              </a:rPr>
              <a:t>by</a:t>
            </a:r>
            <a:r>
              <a:rPr lang="es-MX" sz="1200" b="0" i="0" u="none" strike="noStrike" dirty="0">
                <a:latin typeface="Avenir Next LT Pro"/>
              </a:rPr>
              <a:t> </a:t>
            </a:r>
            <a:r>
              <a:rPr lang="es-MX" sz="1200" b="0" i="0" u="none" strike="noStrike" dirty="0" err="1">
                <a:latin typeface="Avenir Next LT Pro"/>
              </a:rPr>
              <a:t>using</a:t>
            </a:r>
            <a:r>
              <a:rPr lang="es-MX" sz="1200" b="0" i="0" u="none" strike="noStrike" dirty="0">
                <a:latin typeface="Avenir Next LT Pro"/>
              </a:rPr>
              <a:t> HIV </a:t>
            </a:r>
            <a:r>
              <a:rPr lang="es-MX" sz="1200" b="0" i="0" u="none" strike="noStrike" dirty="0" err="1">
                <a:latin typeface="Avenir Next LT Pro"/>
              </a:rPr>
              <a:t>surveillance</a:t>
            </a:r>
            <a:r>
              <a:rPr lang="es-MX" sz="1200" b="0" i="0" u="none" strike="noStrike" dirty="0">
                <a:latin typeface="Avenir Next LT Pro"/>
              </a:rPr>
              <a:t> data—</a:t>
            </a:r>
            <a:r>
              <a:rPr lang="es-MX" sz="1200" b="0" i="0" u="none" strike="noStrike" dirty="0" err="1">
                <a:latin typeface="Avenir Next LT Pro"/>
              </a:rPr>
              <a:t>United</a:t>
            </a:r>
            <a:r>
              <a:rPr lang="es-MX" sz="1200" b="0" i="0" u="none" strike="noStrike" dirty="0">
                <a:latin typeface="Avenir Next LT Pro"/>
              </a:rPr>
              <a:t> </a:t>
            </a:r>
            <a:r>
              <a:rPr lang="es-MX" sz="1200" b="0" i="0" u="none" strike="noStrike" dirty="0" err="1">
                <a:latin typeface="Avenir Next LT Pro"/>
              </a:rPr>
              <a:t>States</a:t>
            </a:r>
            <a:r>
              <a:rPr lang="es-MX" sz="1200" b="0" i="0" u="none" strike="noStrike" dirty="0">
                <a:latin typeface="Avenir Next LT Pro"/>
              </a:rPr>
              <a:t> and 6 </a:t>
            </a:r>
            <a:r>
              <a:rPr lang="es-MX" sz="1200" b="0" i="0" u="none" strike="noStrike" dirty="0" err="1">
                <a:latin typeface="Avenir Next LT Pro"/>
              </a:rPr>
              <a:t>territories</a:t>
            </a:r>
            <a:r>
              <a:rPr lang="es-MX" sz="1200" b="0" i="0" u="none" strike="noStrike" dirty="0">
                <a:latin typeface="Avenir Next LT Pro"/>
              </a:rPr>
              <a:t> and </a:t>
            </a:r>
            <a:r>
              <a:rPr lang="es-MX" sz="1200" b="0" i="0" u="none" strike="noStrike" dirty="0" err="1">
                <a:latin typeface="Avenir Next LT Pro"/>
              </a:rPr>
              <a:t>freely</a:t>
            </a:r>
            <a:r>
              <a:rPr lang="es-MX" sz="1200" b="0" i="0" u="none" strike="noStrike" dirty="0">
                <a:latin typeface="Avenir Next LT Pro"/>
              </a:rPr>
              <a:t> </a:t>
            </a:r>
            <a:r>
              <a:rPr lang="es-MX" sz="1200" b="0" i="0" u="none" strike="noStrike" dirty="0" err="1">
                <a:latin typeface="Avenir Next LT Pro"/>
              </a:rPr>
              <a:t>associated</a:t>
            </a:r>
            <a:r>
              <a:rPr lang="es-MX" sz="1200" b="0" i="0" u="none" strike="noStrike" dirty="0">
                <a:latin typeface="Avenir Next LT Pro"/>
              </a:rPr>
              <a:t> </a:t>
            </a:r>
            <a:r>
              <a:rPr lang="es-MX" sz="1200" b="0" i="0" u="none" strike="noStrike" dirty="0" err="1">
                <a:latin typeface="Avenir Next LT Pro"/>
              </a:rPr>
              <a:t>states</a:t>
            </a:r>
            <a:r>
              <a:rPr lang="es-MX" sz="1200" b="0" i="0" u="none" strike="noStrike" dirty="0">
                <a:latin typeface="Avenir Next LT Pro"/>
              </a:rPr>
              <a:t> [</a:t>
            </a:r>
            <a:r>
              <a:rPr lang="es-MX" sz="1200" b="0" i="1" u="none" strike="noStrike" dirty="0">
                <a:latin typeface="Avenir Next LT Pro"/>
              </a:rPr>
              <a:t>Monitoreo de las metas nacionales seleccionadas para la prevención y atención del VIH mediante el uso de datos de vigilancia—Estados Unidos y 6 territorios y estados asociados libremente</a:t>
            </a:r>
            <a:r>
              <a:rPr lang="es-MX" sz="1200" b="0" i="0" u="none" strike="noStrike" dirty="0">
                <a:latin typeface="Avenir Next LT Pro"/>
              </a:rPr>
              <a:t>], 2022; HRSA. Informe anual de las estadísticas del programa Ryan White HIV/AIDS (2022). </a:t>
            </a:r>
            <a:endParaRPr lang="en-US" sz="1250" u="sng" dirty="0">
              <a:effectLst/>
              <a:latin typeface="Avenir Next LT Pro" panose="020B05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2F88584-449D-090F-0F20-7855752E185A}"/>
              </a:ext>
            </a:extLst>
          </p:cNvPr>
          <p:cNvSpPr txBox="1"/>
          <p:nvPr/>
        </p:nvSpPr>
        <p:spPr>
          <a:xfrm>
            <a:off x="2158900" y="2128269"/>
            <a:ext cx="10956898" cy="735586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rtl="0"/>
            <a:r>
              <a:rPr lang="es-MX" sz="2800" b="0" i="0" u="none" strike="noStrike" dirty="0">
                <a:latin typeface="Avenir Next LT Pro"/>
              </a:rPr>
              <a:t>La estrategia nacional para eliminar la epidemia del VIH funciona</a:t>
            </a:r>
          </a:p>
          <a:p>
            <a:endParaRPr lang="en-US" sz="4800" dirty="0">
              <a:latin typeface="Avenir Next LT Pro" panose="020B0504020202020204" pitchFamily="34" charset="0"/>
            </a:endParaRPr>
          </a:p>
          <a:p>
            <a:pPr rtl="0"/>
            <a:r>
              <a:rPr lang="es-MX" sz="2800" b="0" i="0" u="none" strike="noStrike" dirty="0">
                <a:latin typeface="Avenir Next LT Pro"/>
              </a:rPr>
              <a:t>Podemos prevenir y tratar el VIH efectivamente</a:t>
            </a:r>
          </a:p>
          <a:p>
            <a:endParaRPr lang="en-US" sz="3600" dirty="0">
              <a:latin typeface="Avenir Next LT Pro" panose="020B0504020202020204" pitchFamily="34" charset="0"/>
            </a:endParaRPr>
          </a:p>
          <a:p>
            <a:pPr rtl="0"/>
            <a:r>
              <a:rPr lang="es-MX" sz="2800" b="0" i="0" u="none" strike="noStrike" dirty="0">
                <a:latin typeface="Avenir Next LT Pro"/>
              </a:rPr>
              <a:t>La mayoría de las PVV conocen su estado serológico y tienen acceso al tratamiento </a:t>
            </a:r>
          </a:p>
          <a:p>
            <a:endParaRPr lang="en-US" sz="3600" dirty="0">
              <a:latin typeface="Avenir Next LT Pro" panose="020B0504020202020204" pitchFamily="34" charset="0"/>
            </a:endParaRPr>
          </a:p>
          <a:p>
            <a:pPr rtl="0"/>
            <a:r>
              <a:rPr lang="es-MX" sz="2800" b="0" i="0" u="none" strike="noStrike" dirty="0">
                <a:latin typeface="Avenir Next LT Pro"/>
              </a:rPr>
              <a:t>Hemos integrado atención clínica y social altamente efectivas      </a:t>
            </a:r>
            <a:r>
              <a:rPr lang="es-MX" sz="2400" b="0" i="0" u="none" strike="noStrike" dirty="0">
                <a:latin typeface="Avenir Next LT Pro"/>
              </a:rPr>
              <a:t>(p. ej., Ryan White: ~90 % supresión viral)</a:t>
            </a:r>
          </a:p>
          <a:p>
            <a:endParaRPr lang="en-US" sz="3600" dirty="0">
              <a:latin typeface="Avenir Next LT Pro" panose="020B0504020202020204" pitchFamily="34" charset="0"/>
            </a:endParaRPr>
          </a:p>
          <a:p>
            <a:pPr rtl="0"/>
            <a:r>
              <a:rPr lang="es-MX" sz="2800" b="0" i="0" u="none" strike="noStrike" dirty="0">
                <a:latin typeface="Avenir Next LT Pro"/>
              </a:rPr>
              <a:t>En general, ahora hay menos nuevas infecciones del VIH y se ha extendido la expectativa de vida de las PVV </a:t>
            </a:r>
          </a:p>
          <a:p>
            <a:endParaRPr lang="en-US" sz="4000" dirty="0">
              <a:latin typeface="Avenir Next LT Pro" panose="020B0504020202020204" pitchFamily="34" charset="0"/>
            </a:endParaRPr>
          </a:p>
          <a:p>
            <a:pPr rtl="0"/>
            <a:r>
              <a:rPr lang="es-MX" sz="2800" b="0" i="0" u="none" strike="noStrike" dirty="0">
                <a:latin typeface="Avenir Next LT Pro"/>
              </a:rPr>
              <a:t>Hay progreso social en la reducción del estigma y la discriminación a causa del VIH</a:t>
            </a:r>
          </a:p>
        </p:txBody>
      </p:sp>
      <p:sp>
        <p:nvSpPr>
          <p:cNvPr id="6" name="Right Brace 5">
            <a:extLst>
              <a:ext uri="{FF2B5EF4-FFF2-40B4-BE49-F238E27FC236}">
                <a16:creationId xmlns:a16="http://schemas.microsoft.com/office/drawing/2014/main" id="{4AA5A978-5424-DEF1-4771-1449C23CEC88}"/>
              </a:ext>
            </a:extLst>
          </p:cNvPr>
          <p:cNvSpPr/>
          <p:nvPr/>
        </p:nvSpPr>
        <p:spPr>
          <a:xfrm>
            <a:off x="12843163" y="1965212"/>
            <a:ext cx="894553" cy="7691406"/>
          </a:xfrm>
          <a:prstGeom prst="rightBrac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167AFF2-385C-DFF6-ABB8-B5279093C805}"/>
              </a:ext>
            </a:extLst>
          </p:cNvPr>
          <p:cNvSpPr txBox="1"/>
          <p:nvPr/>
        </p:nvSpPr>
        <p:spPr>
          <a:xfrm>
            <a:off x="13860855" y="2277365"/>
            <a:ext cx="4427145" cy="609397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noAutofit/>
          </a:bodyPr>
          <a:lstStyle/>
          <a:p>
            <a:pPr rtl="0"/>
            <a:r>
              <a:rPr lang="es-MX" sz="3200" b="1" i="0" u="none" strike="noStrike" dirty="0">
                <a:latin typeface="Avenir Next LT Pro"/>
              </a:rPr>
              <a:t>Un logro multisectorial impresionante</a:t>
            </a:r>
          </a:p>
          <a:p>
            <a:endParaRPr lang="en-US" sz="3200" b="1" dirty="0">
              <a:latin typeface="Avenir Next LT Pro" panose="020B0504020202020204" pitchFamily="34" charset="0"/>
            </a:endParaRPr>
          </a:p>
          <a:p>
            <a:pPr marL="457200" indent="-457200" rtl="0">
              <a:buFont typeface="Courier New" panose="02070309020205020404" pitchFamily="49" charset="0"/>
              <a:buChar char="o"/>
            </a:pPr>
            <a:r>
              <a:rPr lang="es-MX" sz="3200" b="1" i="0" u="none" strike="noStrike" dirty="0">
                <a:solidFill>
                  <a:srgbClr val="677797"/>
                </a:solidFill>
                <a:latin typeface="Avenir Next LT Pro"/>
              </a:rPr>
              <a:t>Gobierno</a:t>
            </a:r>
          </a:p>
          <a:p>
            <a:pPr marL="457200" indent="-457200">
              <a:buFont typeface="Courier New" panose="02070309020205020404" pitchFamily="49" charset="0"/>
              <a:buChar char="o"/>
            </a:pPr>
            <a:endParaRPr lang="en-US" sz="1400" b="1" dirty="0">
              <a:solidFill>
                <a:srgbClr val="677797"/>
              </a:solidFill>
              <a:latin typeface="Avenir Next LT Pro" panose="020B0504020202020204" pitchFamily="34" charset="0"/>
            </a:endParaRPr>
          </a:p>
          <a:p>
            <a:pPr marL="457200" indent="-457200" rtl="0">
              <a:buFont typeface="Courier New" panose="02070309020205020404" pitchFamily="49" charset="0"/>
              <a:buChar char="o"/>
            </a:pPr>
            <a:r>
              <a:rPr lang="es-MX" sz="3200" b="1" i="0" u="none" strike="noStrike" dirty="0">
                <a:solidFill>
                  <a:srgbClr val="677797"/>
                </a:solidFill>
                <a:latin typeface="Avenir Next LT Pro"/>
              </a:rPr>
              <a:t>Comunidad</a:t>
            </a:r>
          </a:p>
          <a:p>
            <a:pPr marL="457200" indent="-457200">
              <a:buFont typeface="Courier New" panose="02070309020205020404" pitchFamily="49" charset="0"/>
              <a:buChar char="o"/>
            </a:pPr>
            <a:endParaRPr lang="en-US" sz="1400" b="1" dirty="0">
              <a:solidFill>
                <a:srgbClr val="677797"/>
              </a:solidFill>
              <a:latin typeface="Avenir Next LT Pro" panose="020B0504020202020204" pitchFamily="34" charset="0"/>
            </a:endParaRPr>
          </a:p>
          <a:p>
            <a:pPr marL="457200" indent="-457200" rtl="0">
              <a:buFont typeface="Courier New" panose="02070309020205020404" pitchFamily="49" charset="0"/>
              <a:buChar char="o"/>
            </a:pPr>
            <a:r>
              <a:rPr lang="es-MX" sz="3200" b="1" i="0" u="none" strike="noStrike" dirty="0">
                <a:solidFill>
                  <a:srgbClr val="677797"/>
                </a:solidFill>
                <a:latin typeface="Avenir Next LT Pro"/>
              </a:rPr>
              <a:t>Salud pública</a:t>
            </a:r>
          </a:p>
          <a:p>
            <a:pPr marL="457200" indent="-457200">
              <a:buFont typeface="Courier New" panose="02070309020205020404" pitchFamily="49" charset="0"/>
              <a:buChar char="o"/>
            </a:pPr>
            <a:endParaRPr lang="en-US" sz="1400" b="1" dirty="0">
              <a:solidFill>
                <a:srgbClr val="677797"/>
              </a:solidFill>
              <a:latin typeface="Avenir Next LT Pro" panose="020B0504020202020204" pitchFamily="34" charset="0"/>
            </a:endParaRPr>
          </a:p>
          <a:p>
            <a:pPr marL="457200" indent="-457200" rtl="0">
              <a:buFont typeface="Courier New" panose="02070309020205020404" pitchFamily="49" charset="0"/>
              <a:buChar char="o"/>
            </a:pPr>
            <a:r>
              <a:rPr lang="es-MX" sz="3200" b="1" i="0" u="none" strike="noStrike" dirty="0">
                <a:solidFill>
                  <a:srgbClr val="677797"/>
                </a:solidFill>
                <a:latin typeface="Avenir Next LT Pro"/>
              </a:rPr>
              <a:t>Universidades e investigaciones</a:t>
            </a:r>
          </a:p>
          <a:p>
            <a:pPr marL="457200" indent="-457200">
              <a:buFont typeface="Courier New" panose="02070309020205020404" pitchFamily="49" charset="0"/>
              <a:buChar char="o"/>
            </a:pPr>
            <a:endParaRPr lang="en-US" sz="1400" b="1" dirty="0">
              <a:solidFill>
                <a:srgbClr val="677797"/>
              </a:solidFill>
              <a:latin typeface="Avenir Next LT Pro" panose="020B0504020202020204" pitchFamily="34" charset="0"/>
            </a:endParaRPr>
          </a:p>
          <a:p>
            <a:pPr marL="457200" indent="-457200" rtl="0">
              <a:buFont typeface="Courier New" panose="02070309020205020404" pitchFamily="49" charset="0"/>
              <a:buChar char="o"/>
            </a:pPr>
            <a:r>
              <a:rPr lang="es-MX" sz="3200" b="1" i="0" u="none" strike="noStrike" dirty="0">
                <a:solidFill>
                  <a:srgbClr val="677797"/>
                </a:solidFill>
                <a:latin typeface="Avenir Next LT Pro"/>
              </a:rPr>
              <a:t>Sector privado</a:t>
            </a:r>
          </a:p>
          <a:p>
            <a:pPr marL="457200" indent="-457200">
              <a:buFont typeface="Courier New" panose="02070309020205020404" pitchFamily="49" charset="0"/>
              <a:buChar char="o"/>
            </a:pPr>
            <a:endParaRPr lang="en-US" sz="1400" b="1" dirty="0">
              <a:solidFill>
                <a:srgbClr val="677797"/>
              </a:solidFill>
              <a:latin typeface="Avenir Next LT Pro" panose="020B0504020202020204" pitchFamily="34" charset="0"/>
            </a:endParaRPr>
          </a:p>
          <a:p>
            <a:pPr marL="457200" indent="-457200" rtl="0">
              <a:buFont typeface="Courier New" panose="02070309020205020404" pitchFamily="49" charset="0"/>
              <a:buChar char="o"/>
            </a:pPr>
            <a:r>
              <a:rPr lang="es-MX" sz="3200" b="1" i="0" u="none" strike="noStrike" dirty="0">
                <a:solidFill>
                  <a:srgbClr val="677797"/>
                </a:solidFill>
                <a:latin typeface="Avenir Next LT Pro"/>
              </a:rPr>
              <a:t>Medios de comunicación</a:t>
            </a:r>
          </a:p>
        </p:txBody>
      </p:sp>
      <p:pic>
        <p:nvPicPr>
          <p:cNvPr id="16" name="Picture 2" descr="trend down&quot; Icon - Download for free – Iconduck">
            <a:extLst>
              <a:ext uri="{FF2B5EF4-FFF2-40B4-BE49-F238E27FC236}">
                <a16:creationId xmlns:a16="http://schemas.microsoft.com/office/drawing/2014/main" id="{6020BA7F-E0B0-8E58-C49D-CFDE5C1CA5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89445" y="7165667"/>
            <a:ext cx="908283" cy="3900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 descr="Differences in linkage to care among people with diagnosed HIV by race and ethnicity in 48 states and the District of Columbia in 2022.">
            <a:extLst>
              <a:ext uri="{FF2B5EF4-FFF2-40B4-BE49-F238E27FC236}">
                <a16:creationId xmlns:a16="http://schemas.microsoft.com/office/drawing/2014/main" id="{3836C392-0C01-849B-1262-B7E39ECA5E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23" t="81944" r="85938" b="2129"/>
          <a:stretch>
            <a:fillRect/>
          </a:stretch>
        </p:blipFill>
        <p:spPr bwMode="auto">
          <a:xfrm>
            <a:off x="584864" y="1965212"/>
            <a:ext cx="1142524" cy="894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4" descr="HRSA's Ryan White HIV/AIDS Program Releases Third Annual Client-Level Data  Report | HIV.gov">
            <a:extLst>
              <a:ext uri="{FF2B5EF4-FFF2-40B4-BE49-F238E27FC236}">
                <a16:creationId xmlns:a16="http://schemas.microsoft.com/office/drawing/2014/main" id="{C388F419-B99E-1EA6-F4CB-0E35B6C1FA5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23086" y="5860026"/>
            <a:ext cx="1462756" cy="552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D40F516D-88DD-E78D-CC86-69C2753DC23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14392" y="3276910"/>
            <a:ext cx="1055275" cy="593592"/>
          </a:xfrm>
          <a:prstGeom prst="rect">
            <a:avLst/>
          </a:prstGeom>
        </p:spPr>
      </p:pic>
      <p:pic>
        <p:nvPicPr>
          <p:cNvPr id="20" name="Picture 8" descr="325,335 Medication Icon Images, Stock Photos, and Vectors | Shutterstock">
            <a:extLst>
              <a:ext uri="{FF2B5EF4-FFF2-40B4-BE49-F238E27FC236}">
                <a16:creationId xmlns:a16="http://schemas.microsoft.com/office/drawing/2014/main" id="{D7F9790C-5B3F-399C-615A-559D492888C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88C1C8"/>
              </a:clrFrom>
              <a:clrTo>
                <a:srgbClr val="88C1C8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502" t="13725" r="19827" b="21272"/>
          <a:stretch>
            <a:fillRect/>
          </a:stretch>
        </p:blipFill>
        <p:spPr bwMode="auto">
          <a:xfrm>
            <a:off x="1243586" y="3248720"/>
            <a:ext cx="505977" cy="5935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>
            <a:extLst>
              <a:ext uri="{FF2B5EF4-FFF2-40B4-BE49-F238E27FC236}">
                <a16:creationId xmlns:a16="http://schemas.microsoft.com/office/drawing/2014/main" id="{4EA13F7A-4BA0-1D99-3BC3-9BB2B3B671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44AE92"/>
              </a:clrFrom>
              <a:clrTo>
                <a:srgbClr val="44AE92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95283" y="8365634"/>
            <a:ext cx="959667" cy="969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10" descr="Healthcare icons for free download | Freepik">
            <a:extLst>
              <a:ext uri="{FF2B5EF4-FFF2-40B4-BE49-F238E27FC236}">
                <a16:creationId xmlns:a16="http://schemas.microsoft.com/office/drawing/2014/main" id="{6168DA20-7417-9EAF-147E-F24F9C0E53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74388" y="4366278"/>
            <a:ext cx="738396" cy="6924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573925A5-64C3-2F19-5197-AE979615FEF0}"/>
              </a:ext>
            </a:extLst>
          </p:cNvPr>
          <p:cNvSpPr txBox="1"/>
          <p:nvPr/>
        </p:nvSpPr>
        <p:spPr>
          <a:xfrm>
            <a:off x="17889516" y="9804352"/>
            <a:ext cx="398484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MX" sz="1600" dirty="0">
                <a:solidFill>
                  <a:schemeClr val="bg1">
                    <a:lumMod val="50000"/>
                  </a:schemeClr>
                </a:solidFill>
                <a:latin typeface="Avenir Next LT Pro"/>
              </a:rPr>
              <a:t>2</a:t>
            </a:r>
            <a:endParaRPr lang="en-US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4"/>
          <p:cNvSpPr txBox="1"/>
          <p:nvPr/>
        </p:nvSpPr>
        <p:spPr>
          <a:xfrm>
            <a:off x="92765" y="305632"/>
            <a:ext cx="18102470" cy="1169551"/>
          </a:xfrm>
          <a:prstGeom prst="rect">
            <a:avLst/>
          </a:prstGeom>
        </p:spPr>
        <p:txBody>
          <a:bodyPr wrap="square" lIns="0" tIns="0" rIns="0" bIns="0" rtlCol="0" anchor="t">
            <a:noAutofit/>
          </a:bodyPr>
          <a:lstStyle/>
          <a:p>
            <a:pPr lvl="0" algn="ctr" rtl="0">
              <a:defRPr/>
            </a:pPr>
            <a:r>
              <a:rPr kumimoji="0" lang="es-MX" sz="3600" b="1" i="0" u="none" strike="noStrike" kern="1200" cap="none" spc="470" normalizeH="0" noProof="0" dirty="0">
                <a:solidFill>
                  <a:srgbClr val="231F20"/>
                </a:solidFill>
                <a:uLnTx/>
                <a:uFillTx/>
                <a:latin typeface="Montserrat Ultra-Bold"/>
              </a:rPr>
              <a:t>A PESAR DEL PROGRESO GENERAL TAN SIGNIFICATIVO, </a:t>
            </a:r>
          </a:p>
          <a:p>
            <a:pPr lvl="0" algn="ctr" rtl="0">
              <a:defRPr/>
            </a:pPr>
            <a:r>
              <a:rPr kumimoji="0" lang="es-MX" sz="3600" b="1" i="0" u="sng" strike="noStrike" kern="1200" cap="none" spc="470" normalizeH="0" noProof="0" dirty="0">
                <a:solidFill>
                  <a:srgbClr val="953735"/>
                </a:solidFill>
                <a:uLnTx/>
                <a:uFillTx/>
                <a:latin typeface="Montserrat Ultra-Bold"/>
              </a:rPr>
              <a:t>LAS INFECCIONES DEL VIH PARA </a:t>
            </a:r>
          </a:p>
          <a:p>
            <a:pPr lvl="0" algn="ctr" rtl="0">
              <a:defRPr/>
            </a:pPr>
            <a:r>
              <a:rPr kumimoji="0" lang="es-MX" sz="3600" b="1" i="0" u="sng" strike="noStrike" kern="1200" cap="none" spc="470" normalizeH="0" noProof="0" dirty="0">
                <a:solidFill>
                  <a:srgbClr val="953735"/>
                </a:solidFill>
                <a:uLnTx/>
                <a:uFillTx/>
                <a:latin typeface="Montserrat Ultra-Bold"/>
              </a:rPr>
              <a:t>LA POBLACIÓN LATINA ESTÁN AUMENTANDO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1B639BFE-EF31-46AC-8801-D3741BC8BEB3}"/>
              </a:ext>
            </a:extLst>
          </p:cNvPr>
          <p:cNvSpPr txBox="1"/>
          <p:nvPr/>
        </p:nvSpPr>
        <p:spPr>
          <a:xfrm>
            <a:off x="1" y="9974793"/>
            <a:ext cx="10730522" cy="307777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rtl="0"/>
            <a:r>
              <a:rPr lang="es-MX" sz="1400" b="0" i="0" u="none" strike="noStrike">
                <a:latin typeface="Avenir Next LT Pro"/>
              </a:rPr>
              <a:t>Fuente: CDC. NCHHSTP AtlasPlus. Consultado el 12 de septiembre de 2024. https://www.cdc.gov/nchhstp/atlas/index.htm </a:t>
            </a:r>
            <a:endParaRPr lang="en-US" sz="1400" u="sng">
              <a:effectLst/>
              <a:latin typeface="Avenir Next LT Pro" panose="020B0504020202020204" pitchFamily="34" charset="0"/>
            </a:endParaRP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9712B512-BDCA-73F3-941C-22FDB0F44070}"/>
              </a:ext>
            </a:extLst>
          </p:cNvPr>
          <p:cNvSpPr/>
          <p:nvPr/>
        </p:nvSpPr>
        <p:spPr>
          <a:xfrm>
            <a:off x="3092131" y="4342005"/>
            <a:ext cx="3474720" cy="3474720"/>
          </a:xfrm>
          <a:prstGeom prst="ellipse">
            <a:avLst/>
          </a:prstGeom>
          <a:solidFill>
            <a:srgbClr val="27536B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07DAA2C0-310E-60B9-49EC-2F33FB4AA3D3}"/>
              </a:ext>
            </a:extLst>
          </p:cNvPr>
          <p:cNvSpPr/>
          <p:nvPr/>
        </p:nvSpPr>
        <p:spPr>
          <a:xfrm>
            <a:off x="11721150" y="4342005"/>
            <a:ext cx="3474720" cy="3474720"/>
          </a:xfrm>
          <a:prstGeom prst="ellipse">
            <a:avLst/>
          </a:prstGeom>
          <a:solidFill>
            <a:srgbClr val="DF5327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10A2870-CCFC-1B6B-68D0-09C4D4D34379}"/>
              </a:ext>
            </a:extLst>
          </p:cNvPr>
          <p:cNvSpPr txBox="1"/>
          <p:nvPr/>
        </p:nvSpPr>
        <p:spPr>
          <a:xfrm>
            <a:off x="1786031" y="2683753"/>
            <a:ext cx="6390392" cy="126188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noAutofit/>
          </a:bodyPr>
          <a:lstStyle/>
          <a:p>
            <a:pPr algn="ctr" rtl="0"/>
            <a:r>
              <a:rPr lang="es-MX" sz="2800" b="1" i="0" u="none" strike="noStrike" dirty="0">
                <a:latin typeface="Avenir Next LT Pro"/>
              </a:rPr>
              <a:t>Número total de nuevas infecciones del VIH a nivel nacional</a:t>
            </a:r>
          </a:p>
          <a:p>
            <a:pPr algn="ctr" rtl="0"/>
            <a:r>
              <a:rPr lang="es-MX" sz="2000" b="0" i="0" u="none" strike="noStrike" dirty="0">
                <a:latin typeface="Avenir Next LT Pro"/>
              </a:rPr>
              <a:t>(cambio entre 2010-2022)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BA22EAE-B450-C21E-6231-20353E149D11}"/>
              </a:ext>
            </a:extLst>
          </p:cNvPr>
          <p:cNvSpPr txBox="1"/>
          <p:nvPr/>
        </p:nvSpPr>
        <p:spPr>
          <a:xfrm>
            <a:off x="10276566" y="2683753"/>
            <a:ext cx="6390392" cy="126188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noAutofit/>
          </a:bodyPr>
          <a:lstStyle/>
          <a:p>
            <a:pPr algn="ctr" rtl="0"/>
            <a:r>
              <a:rPr lang="es-MX" sz="2800" b="1" i="0" u="none" strike="noStrike" dirty="0">
                <a:latin typeface="Avenir Next LT Pro"/>
              </a:rPr>
              <a:t>Número de nuevas infecciones del VIH en la población latina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s-MX" sz="2000" b="0" i="0" u="none" strike="noStrike" kern="1200" cap="none" spc="0" normalizeH="0" baseline="0" noProof="0" dirty="0">
                <a:solidFill>
                  <a:srgbClr val="000000"/>
                </a:solidFill>
                <a:uLnTx/>
                <a:uFillTx/>
                <a:latin typeface="Avenir Next LT Pro"/>
                <a:ea typeface="+mn-ea"/>
                <a:cs typeface="+mn-cs"/>
              </a:rPr>
              <a:t>(cambio entre 2010-2022)</a:t>
            </a:r>
          </a:p>
        </p:txBody>
      </p:sp>
      <p:sp>
        <p:nvSpPr>
          <p:cNvPr id="10" name="Arrow: Down 9">
            <a:extLst>
              <a:ext uri="{FF2B5EF4-FFF2-40B4-BE49-F238E27FC236}">
                <a16:creationId xmlns:a16="http://schemas.microsoft.com/office/drawing/2014/main" id="{76C4618A-2BF0-43C0-5E1F-5470F5B096EE}"/>
              </a:ext>
            </a:extLst>
          </p:cNvPr>
          <p:cNvSpPr/>
          <p:nvPr/>
        </p:nvSpPr>
        <p:spPr>
          <a:xfrm>
            <a:off x="3660650" y="5115354"/>
            <a:ext cx="2337684" cy="1963972"/>
          </a:xfrm>
          <a:prstGeom prst="downArrow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1" name="Arrow: Down 10">
            <a:extLst>
              <a:ext uri="{FF2B5EF4-FFF2-40B4-BE49-F238E27FC236}">
                <a16:creationId xmlns:a16="http://schemas.microsoft.com/office/drawing/2014/main" id="{BDB79BBF-8ED1-04C7-2957-7A92460C2916}"/>
              </a:ext>
            </a:extLst>
          </p:cNvPr>
          <p:cNvSpPr/>
          <p:nvPr/>
        </p:nvSpPr>
        <p:spPr>
          <a:xfrm rot="10800000">
            <a:off x="12287680" y="5109973"/>
            <a:ext cx="2337684" cy="1963972"/>
          </a:xfrm>
          <a:prstGeom prst="downArrow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2" name="TextBox 4">
            <a:extLst>
              <a:ext uri="{FF2B5EF4-FFF2-40B4-BE49-F238E27FC236}">
                <a16:creationId xmlns:a16="http://schemas.microsoft.com/office/drawing/2014/main" id="{3D5368A0-FEB2-73BD-D660-5EA0FD04CFA2}"/>
              </a:ext>
            </a:extLst>
          </p:cNvPr>
          <p:cNvSpPr txBox="1"/>
          <p:nvPr/>
        </p:nvSpPr>
        <p:spPr>
          <a:xfrm>
            <a:off x="351708" y="8758809"/>
            <a:ext cx="17815409" cy="584775"/>
          </a:xfrm>
          <a:prstGeom prst="rect">
            <a:avLst/>
          </a:prstGeom>
        </p:spPr>
        <p:txBody>
          <a:bodyPr wrap="square" lIns="0" tIns="0" rIns="0" bIns="0" rtlCol="0" anchor="t">
            <a:noAutofit/>
          </a:bodyPr>
          <a:lstStyle/>
          <a:p>
            <a:pPr marL="0" marR="0" lvl="0" indent="0" defTabSz="914400" rtl="0" eaLnBrk="1" fontAlgn="auto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s-MX" sz="3200" b="1" i="0" u="none" strike="noStrike" kern="1200" cap="none" spc="470" normalizeH="0" noProof="0" dirty="0">
                <a:solidFill>
                  <a:srgbClr val="231F20"/>
                </a:solidFill>
                <a:uLnTx/>
                <a:uFillTx/>
                <a:latin typeface="Montserrat Ultra-Bold"/>
              </a:rPr>
              <a:t>ESTE AUMENTO EN LA POBLACIÓN LATINA HA SIDO </a:t>
            </a:r>
            <a:r>
              <a:rPr kumimoji="0" lang="es-MX" sz="3200" b="1" i="0" u="sng" strike="noStrike" kern="1200" cap="none" spc="470" normalizeH="0" noProof="0" dirty="0">
                <a:solidFill>
                  <a:srgbClr val="953735"/>
                </a:solidFill>
                <a:uLnTx/>
                <a:uFillTx/>
                <a:latin typeface="Montserrat Ultra-Bold"/>
              </a:rPr>
              <a:t>CONSTANTE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6E06131-10A9-2718-F8D3-7E5866FA7E8C}"/>
              </a:ext>
            </a:extLst>
          </p:cNvPr>
          <p:cNvSpPr txBox="1"/>
          <p:nvPr/>
        </p:nvSpPr>
        <p:spPr>
          <a:xfrm>
            <a:off x="4204160" y="6015966"/>
            <a:ext cx="1250663" cy="584775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 rtl="0"/>
            <a:r>
              <a:rPr lang="es-MX" sz="3200" b="1" i="0" u="none" strike="noStrike" dirty="0">
                <a:latin typeface="Avenir Next LT Pro"/>
              </a:rPr>
              <a:t>–19 %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0B7BCDF-A868-F435-EE2A-0779FE4E8789}"/>
              </a:ext>
            </a:extLst>
          </p:cNvPr>
          <p:cNvSpPr txBox="1"/>
          <p:nvPr/>
        </p:nvSpPr>
        <p:spPr>
          <a:xfrm>
            <a:off x="12775886" y="5600612"/>
            <a:ext cx="1361271" cy="584775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 rtl="0"/>
            <a:r>
              <a:rPr lang="es-MX" sz="3200" b="1" i="0" u="none" strike="noStrike" dirty="0">
                <a:latin typeface="Avenir Next LT Pro"/>
              </a:rPr>
              <a:t>+12 %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39DF644-AB52-ABE0-010E-19FF915148C1}"/>
              </a:ext>
            </a:extLst>
          </p:cNvPr>
          <p:cNvSpPr txBox="1"/>
          <p:nvPr/>
        </p:nvSpPr>
        <p:spPr>
          <a:xfrm>
            <a:off x="17889516" y="9804352"/>
            <a:ext cx="39848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dirty="0">
                <a:solidFill>
                  <a:schemeClr val="bg1">
                    <a:lumMod val="50000"/>
                  </a:schemeClr>
                </a:solidFill>
              </a:rPr>
              <a:t>3</a:t>
            </a:r>
            <a:endParaRPr lang="en-US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92F82514-D8A8-DFA2-C775-DCA4973030CC}"/>
              </a:ext>
            </a:extLst>
          </p:cNvPr>
          <p:cNvGrpSpPr/>
          <p:nvPr/>
        </p:nvGrpSpPr>
        <p:grpSpPr>
          <a:xfrm>
            <a:off x="8412481" y="2838548"/>
            <a:ext cx="9889435" cy="7269480"/>
            <a:chOff x="323022" y="95416"/>
            <a:chExt cx="9889435" cy="7269480"/>
          </a:xfrm>
        </p:grpSpPr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E9466A84-48BC-E6DE-A995-F429BEBD656E}"/>
                </a:ext>
              </a:extLst>
            </p:cNvPr>
            <p:cNvGrpSpPr/>
            <p:nvPr/>
          </p:nvGrpSpPr>
          <p:grpSpPr>
            <a:xfrm>
              <a:off x="323022" y="95416"/>
              <a:ext cx="9889434" cy="7269480"/>
              <a:chOff x="323022" y="95416"/>
              <a:chExt cx="9889434" cy="7269480"/>
            </a:xfrm>
          </p:grpSpPr>
          <p:graphicFrame>
            <p:nvGraphicFramePr>
              <p:cNvPr id="13" name="Chart 12">
                <a:extLst>
                  <a:ext uri="{FF2B5EF4-FFF2-40B4-BE49-F238E27FC236}">
                    <a16:creationId xmlns:a16="http://schemas.microsoft.com/office/drawing/2014/main" id="{414658B1-6B0D-0677-602A-150727808403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2644974483"/>
                  </p:ext>
                </p:extLst>
              </p:nvPr>
            </p:nvGraphicFramePr>
            <p:xfrm>
              <a:off x="323022" y="95416"/>
              <a:ext cx="8321040" cy="7269480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3"/>
              </a:graphicData>
            </a:graphic>
          </p:graphicFrame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E891DBF5-A211-5442-A027-1FAB7C56F355}"/>
                  </a:ext>
                </a:extLst>
              </p:cNvPr>
              <p:cNvSpPr txBox="1"/>
              <p:nvPr/>
            </p:nvSpPr>
            <p:spPr>
              <a:xfrm>
                <a:off x="8615285" y="2826086"/>
                <a:ext cx="1568395" cy="83099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noAutofit/>
              </a:bodyPr>
              <a:lstStyle/>
              <a:p>
                <a:pPr marL="0" marR="0" lvl="0" indent="0" defTabSz="4572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s-MX" sz="2800" b="1" i="0" u="none" strike="noStrike" kern="0" cap="none" spc="0" normalizeH="0" baseline="0" noProof="0" dirty="0">
                    <a:solidFill>
                      <a:srgbClr val="F69200"/>
                    </a:solidFill>
                    <a:uLnTx/>
                    <a:uFillTx/>
                    <a:latin typeface="Arial"/>
                    <a:cs typeface="Arial"/>
                  </a:rPr>
                  <a:t>+24% </a:t>
                </a:r>
              </a:p>
              <a:p>
                <a:pPr marL="0" marR="0" lvl="0" indent="0" defTabSz="4572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s-MX" sz="2000" b="0" i="0" u="none" strike="noStrike" kern="0" cap="none" spc="0" normalizeH="0" baseline="0" noProof="0" dirty="0">
                    <a:solidFill>
                      <a:srgbClr val="000000"/>
                    </a:solidFill>
                    <a:uLnTx/>
                    <a:uFillTx/>
                    <a:latin typeface="Arial"/>
                    <a:cs typeface="Arial"/>
                  </a:rPr>
                  <a:t>En los HSH latinos</a:t>
                </a:r>
              </a:p>
            </p:txBody>
          </p:sp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BC9B74F3-F540-833A-EF95-CBB091138B7A}"/>
                  </a:ext>
                </a:extLst>
              </p:cNvPr>
              <p:cNvSpPr txBox="1"/>
              <p:nvPr/>
            </p:nvSpPr>
            <p:spPr>
              <a:xfrm>
                <a:off x="8644061" y="835878"/>
                <a:ext cx="1568395" cy="113877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noAutofit/>
              </a:bodyPr>
              <a:lstStyle/>
              <a:p>
                <a:pPr marL="0" marR="0" lvl="0" indent="0" defTabSz="4572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s-MX" sz="2800" b="1" i="0" u="none" strike="noStrike" kern="0" cap="none" spc="0" normalizeH="0" baseline="0" noProof="0" dirty="0">
                    <a:solidFill>
                      <a:srgbClr val="FEC306"/>
                    </a:solidFill>
                    <a:uLnTx/>
                    <a:uFillTx/>
                    <a:latin typeface="Arial"/>
                    <a:cs typeface="Arial"/>
                  </a:rPr>
                  <a:t>+95% </a:t>
                </a:r>
              </a:p>
              <a:p>
                <a:pPr marL="0" marR="0" lvl="0" indent="0" defTabSz="4572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s-MX" sz="2000" b="0" i="0" u="none" strike="noStrike" kern="0" cap="none" spc="0" normalizeH="0" baseline="0" noProof="0" dirty="0">
                    <a:solidFill>
                      <a:srgbClr val="000000"/>
                    </a:solidFill>
                    <a:uLnTx/>
                    <a:uFillTx/>
                    <a:latin typeface="Arial"/>
                    <a:cs typeface="Arial"/>
                  </a:rPr>
                  <a:t>En los HSH latinos entre los 25 y 34 años</a:t>
                </a:r>
              </a:p>
            </p:txBody>
          </p:sp>
        </p:grp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14A8C45B-A714-A953-993D-C20860FDC62E}"/>
                </a:ext>
              </a:extLst>
            </p:cNvPr>
            <p:cNvSpPr txBox="1"/>
            <p:nvPr/>
          </p:nvSpPr>
          <p:spPr>
            <a:xfrm>
              <a:off x="8644062" y="5120926"/>
              <a:ext cx="1568395" cy="830997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s-MX" sz="2800" b="1" i="0" u="none" strike="noStrike" kern="0" cap="none" spc="0" normalizeH="0" baseline="0" noProof="0">
                  <a:solidFill>
                    <a:srgbClr val="27536B"/>
                  </a:solidFill>
                  <a:uLnTx/>
                  <a:uFillTx/>
                  <a:latin typeface="Arial"/>
                  <a:cs typeface="Arial"/>
                </a:rPr>
                <a:t>-19% </a:t>
              </a:r>
            </a:p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s-MX" sz="2000" b="0" i="0" u="none" strike="noStrike" kern="0" cap="none" spc="0" normalizeH="0" baseline="0" noProof="0">
                  <a:solidFill>
                    <a:srgbClr val="000000"/>
                  </a:solidFill>
                  <a:uLnTx/>
                  <a:uFillTx/>
                  <a:latin typeface="Arial"/>
                  <a:cs typeface="Arial"/>
                </a:rPr>
                <a:t>Total nacional (EE. UU.)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3871BCCF-BFA4-C1E6-83E7-8F1A51D6D50F}"/>
                </a:ext>
              </a:extLst>
            </p:cNvPr>
            <p:cNvSpPr txBox="1"/>
            <p:nvPr/>
          </p:nvSpPr>
          <p:spPr>
            <a:xfrm>
              <a:off x="8644062" y="3938408"/>
              <a:ext cx="1412058" cy="83099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no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s-MX" sz="2800" b="1" i="0" u="none" strike="noStrike" kern="0" cap="none" spc="0" normalizeH="0" baseline="0" noProof="0" dirty="0">
                  <a:solidFill>
                    <a:srgbClr val="DF5327"/>
                  </a:solidFill>
                  <a:uLnTx/>
                  <a:uFillTx/>
                  <a:latin typeface="Arial"/>
                  <a:cs typeface="Arial"/>
                </a:rPr>
                <a:t>+12% </a:t>
              </a:r>
              <a:r>
                <a:rPr kumimoji="0" lang="es-MX" sz="2000" b="0" i="0" u="none" strike="noStrike" kern="0" cap="none" spc="0" normalizeH="0" baseline="0" noProof="0" dirty="0">
                  <a:solidFill>
                    <a:srgbClr val="000000"/>
                  </a:solidFill>
                  <a:uLnTx/>
                  <a:uFillTx/>
                  <a:latin typeface="Arial"/>
                  <a:cs typeface="Arial"/>
                </a:rPr>
                <a:t>Población latina</a:t>
              </a:r>
            </a:p>
          </p:txBody>
        </p:sp>
      </p:grpSp>
      <p:sp>
        <p:nvSpPr>
          <p:cNvPr id="3" name="TextBox 4">
            <a:extLst>
              <a:ext uri="{FF2B5EF4-FFF2-40B4-BE49-F238E27FC236}">
                <a16:creationId xmlns:a16="http://schemas.microsoft.com/office/drawing/2014/main" id="{74D2DAD2-99EE-3AB3-BF63-4BB4C362F64F}"/>
              </a:ext>
            </a:extLst>
          </p:cNvPr>
          <p:cNvSpPr txBox="1"/>
          <p:nvPr/>
        </p:nvSpPr>
        <p:spPr>
          <a:xfrm>
            <a:off x="605167" y="463045"/>
            <a:ext cx="17237797" cy="1169551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 anchor="t">
            <a:noAutofit/>
          </a:bodyPr>
          <a:lstStyle/>
          <a:p>
            <a:pPr marL="0" marR="0" lvl="0" indent="0" defTabSz="914400" rtl="0" eaLnBrk="1" fontAlgn="auto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s-MX" sz="3800" b="1" i="0" u="sng" strike="noStrike" kern="1200" cap="none" spc="470" normalizeH="0" baseline="0" noProof="0">
                <a:solidFill>
                  <a:srgbClr val="953735"/>
                </a:solidFill>
                <a:uLnTx/>
                <a:uFillTx/>
                <a:latin typeface="Montserrat Ultra-Bold"/>
              </a:rPr>
              <a:t>LA EPIDEMIA ESTÁ CONCENTRADA</a:t>
            </a:r>
            <a:r>
              <a:rPr kumimoji="0" lang="es-MX" sz="3800" b="1" i="0" u="none" strike="noStrike" kern="1200" cap="none" spc="470" normalizeH="0" baseline="0" noProof="0">
                <a:uLnTx/>
                <a:uFillTx/>
                <a:latin typeface="Montserrat Ultra-Bold"/>
              </a:rPr>
              <a:t> EN LOS HOMBRES LATINOS QUE TIENEN RELACIONES SEXUALES CON HOMBRES</a:t>
            </a:r>
          </a:p>
        </p:txBody>
      </p:sp>
      <p:sp>
        <p:nvSpPr>
          <p:cNvPr id="17" name="Freeform 2">
            <a:extLst>
              <a:ext uri="{FF2B5EF4-FFF2-40B4-BE49-F238E27FC236}">
                <a16:creationId xmlns:a16="http://schemas.microsoft.com/office/drawing/2014/main" id="{B492BC7B-B08E-DC48-5D0A-CE39CCF36252}"/>
              </a:ext>
            </a:extLst>
          </p:cNvPr>
          <p:cNvSpPr/>
          <p:nvPr/>
        </p:nvSpPr>
        <p:spPr>
          <a:xfrm flipH="1" flipV="1">
            <a:off x="-2" y="2226969"/>
            <a:ext cx="8539699" cy="5655857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8000" y="10287000"/>
                </a:moveTo>
                <a:lnTo>
                  <a:pt x="0" y="10287000"/>
                </a:lnTo>
                <a:lnTo>
                  <a:pt x="0" y="0"/>
                </a:lnTo>
                <a:lnTo>
                  <a:pt x="18288000" y="0"/>
                </a:lnTo>
                <a:lnTo>
                  <a:pt x="18288000" y="10287000"/>
                </a:lnTo>
                <a:close/>
              </a:path>
            </a:pathLst>
          </a:custGeom>
          <a:blipFill>
            <a:blip r:embed="rId4"/>
            <a:stretch>
              <a:fillRect t="-38888" b="-38888"/>
            </a:stretch>
          </a:blipFill>
        </p:spPr>
        <p:txBody>
          <a:bodyPr>
            <a:noAutofit/>
          </a:bodyPr>
          <a:lstStyle/>
          <a:p>
            <a:endParaRPr lang="en-US"/>
          </a:p>
        </p:txBody>
      </p:sp>
      <p:sp>
        <p:nvSpPr>
          <p:cNvPr id="16" name="Freeform 4">
            <a:extLst>
              <a:ext uri="{FF2B5EF4-FFF2-40B4-BE49-F238E27FC236}">
                <a16:creationId xmlns:a16="http://schemas.microsoft.com/office/drawing/2014/main" id="{5F54CD60-8F28-89A9-1E97-70C02045E954}"/>
              </a:ext>
            </a:extLst>
          </p:cNvPr>
          <p:cNvSpPr/>
          <p:nvPr/>
        </p:nvSpPr>
        <p:spPr>
          <a:xfrm>
            <a:off x="1609" y="4908361"/>
            <a:ext cx="8539699" cy="4851166"/>
          </a:xfrm>
          <a:custGeom>
            <a:avLst/>
            <a:gdLst/>
            <a:ahLst/>
            <a:cxnLst/>
            <a:rect l="l" t="t" r="r" b="b"/>
            <a:pathLst>
              <a:path w="4665747" h="1047924">
                <a:moveTo>
                  <a:pt x="0" y="0"/>
                </a:moveTo>
                <a:lnTo>
                  <a:pt x="4665747" y="0"/>
                </a:lnTo>
                <a:lnTo>
                  <a:pt x="4665747" y="1047924"/>
                </a:lnTo>
                <a:lnTo>
                  <a:pt x="0" y="1047924"/>
                </a:lnTo>
                <a:close/>
              </a:path>
            </a:pathLst>
          </a:custGeom>
          <a:solidFill>
            <a:srgbClr val="CCCCCC"/>
          </a:solidFill>
        </p:spPr>
        <p:txBody>
          <a:bodyPr>
            <a:noAutofit/>
          </a:bodyPr>
          <a:lstStyle/>
          <a:p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F554C7B-CAF7-6196-AA2C-328DE5520E92}"/>
              </a:ext>
            </a:extLst>
          </p:cNvPr>
          <p:cNvSpPr txBox="1"/>
          <p:nvPr/>
        </p:nvSpPr>
        <p:spPr>
          <a:xfrm>
            <a:off x="14861" y="9857299"/>
            <a:ext cx="17979834" cy="307777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rtl="0"/>
            <a:r>
              <a:rPr lang="es-MX" sz="1200" b="0" i="0" u="none" strike="noStrike" dirty="0">
                <a:latin typeface="Avenir Next LT Pro"/>
              </a:rPr>
              <a:t>Fuentes: Guilamo-Ramos V, et al. </a:t>
            </a:r>
            <a:r>
              <a:rPr lang="es-MX" sz="1200" b="0" i="0" u="none" strike="noStrike" dirty="0" err="1">
                <a:latin typeface="Avenir Next LT Pro"/>
              </a:rPr>
              <a:t>The</a:t>
            </a:r>
            <a:r>
              <a:rPr lang="es-MX" sz="1200" b="0" i="0" u="none" strike="noStrike" dirty="0">
                <a:latin typeface="Avenir Next LT Pro"/>
              </a:rPr>
              <a:t> Invisible </a:t>
            </a:r>
            <a:r>
              <a:rPr lang="es-MX" sz="1200" b="0" i="0" u="none" strike="noStrike" dirty="0" err="1">
                <a:latin typeface="Avenir Next LT Pro"/>
              </a:rPr>
              <a:t>Hispanic</a:t>
            </a:r>
            <a:r>
              <a:rPr lang="es-MX" sz="1200" b="0" i="0" u="none" strike="noStrike" dirty="0">
                <a:latin typeface="Avenir Next LT Pro"/>
              </a:rPr>
              <a:t>/Latino HIV Crisis [</a:t>
            </a:r>
            <a:r>
              <a:rPr lang="es-MX" sz="1200" b="0" i="1" u="none" strike="noStrike" dirty="0">
                <a:latin typeface="Avenir Next LT Pro"/>
              </a:rPr>
              <a:t>La crisis invisible del VIH en la población hispana/latina</a:t>
            </a:r>
            <a:r>
              <a:rPr lang="es-MX" sz="1200" b="0" i="0" u="none" strike="noStrike" dirty="0">
                <a:latin typeface="Avenir Next LT Pro"/>
              </a:rPr>
              <a:t>]. AJPH. 2022;110(1):27-31; CDC. NCHHSTP </a:t>
            </a:r>
            <a:r>
              <a:rPr lang="es-MX" sz="1200" b="0" i="0" u="none" strike="noStrike" dirty="0" err="1">
                <a:latin typeface="Avenir Next LT Pro"/>
              </a:rPr>
              <a:t>AtlasPlus</a:t>
            </a:r>
            <a:r>
              <a:rPr lang="es-MX" sz="1200" b="0" i="0" u="none" strike="noStrike" dirty="0">
                <a:latin typeface="Avenir Next LT Pro"/>
              </a:rPr>
              <a:t>. Consultado el 12 de septiembre de 2024. https://www.cdc.gov/nchhstp/atlas/index.htm </a:t>
            </a:r>
            <a:endParaRPr lang="en-US" sz="1200" u="sng" dirty="0">
              <a:effectLst/>
              <a:latin typeface="Avenir Next LT Pro" panose="020B0504020202020204" pitchFamily="34" charset="0"/>
            </a:endParaRPr>
          </a:p>
        </p:txBody>
      </p:sp>
      <p:sp>
        <p:nvSpPr>
          <p:cNvPr id="9" name="TextBox 4">
            <a:extLst>
              <a:ext uri="{FF2B5EF4-FFF2-40B4-BE49-F238E27FC236}">
                <a16:creationId xmlns:a16="http://schemas.microsoft.com/office/drawing/2014/main" id="{6DBB5B45-42ED-8CFF-BD34-3B64CC2C8F7D}"/>
              </a:ext>
            </a:extLst>
          </p:cNvPr>
          <p:cNvSpPr txBox="1"/>
          <p:nvPr/>
        </p:nvSpPr>
        <p:spPr>
          <a:xfrm>
            <a:off x="8728963" y="2121186"/>
            <a:ext cx="9387334" cy="338554"/>
          </a:xfrm>
          <a:prstGeom prst="rect">
            <a:avLst/>
          </a:prstGeom>
        </p:spPr>
        <p:txBody>
          <a:bodyPr wrap="square" lIns="0" tIns="0" rIns="0" bIns="0" rtlCol="0" anchor="t">
            <a:noAutofit/>
          </a:bodyPr>
          <a:lstStyle/>
          <a:p>
            <a:pPr rtl="0"/>
            <a:r>
              <a:rPr lang="es-MX" sz="2200" b="0" i="0" u="sng" strike="noStrike" dirty="0">
                <a:latin typeface="Avenir Next LT Pro"/>
                <a:cs typeface="Arial"/>
              </a:rPr>
              <a:t>Variación porcentual del estimado de nuevas infecciones por VIH en comparación con el año 2010</a:t>
            </a:r>
            <a:endParaRPr lang="en-US" sz="2200" u="sng" dirty="0">
              <a:latin typeface="Avenir Next LT Pro" panose="020B0504020202020204" pitchFamily="34" charset="0"/>
            </a:endParaRPr>
          </a:p>
        </p:txBody>
      </p:sp>
      <p:sp>
        <p:nvSpPr>
          <p:cNvPr id="2" name="TextBox 4">
            <a:extLst>
              <a:ext uri="{FF2B5EF4-FFF2-40B4-BE49-F238E27FC236}">
                <a16:creationId xmlns:a16="http://schemas.microsoft.com/office/drawing/2014/main" id="{2511A544-05D6-82FF-005E-FA57BB02A5C4}"/>
              </a:ext>
            </a:extLst>
          </p:cNvPr>
          <p:cNvSpPr txBox="1"/>
          <p:nvPr/>
        </p:nvSpPr>
        <p:spPr>
          <a:xfrm>
            <a:off x="248299" y="407824"/>
            <a:ext cx="17951531" cy="1719113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 anchor="t">
            <a:noAutofit/>
          </a:bodyPr>
          <a:lstStyle/>
          <a:p>
            <a:pPr marL="0" marR="0" lvl="0" indent="0" defTabSz="914400" rtl="0" eaLnBrk="1" fontAlgn="auto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s-MX" sz="3600" b="1" i="0" u="sng" strike="noStrike" kern="1200" cap="none" spc="470" normalizeH="0" baseline="0" noProof="0" dirty="0">
                <a:solidFill>
                  <a:srgbClr val="953735"/>
                </a:solidFill>
                <a:uLnTx/>
                <a:uFillTx/>
                <a:latin typeface="Montserrat Ultra-Bold"/>
              </a:rPr>
              <a:t>UNA HISTORIA DE INVISIBILIDAD</a:t>
            </a:r>
            <a:r>
              <a:rPr kumimoji="0" lang="es-MX" sz="3600" b="1" i="0" u="none" strike="noStrike" kern="1200" cap="none" spc="470" normalizeH="0" baseline="0" noProof="0" dirty="0">
                <a:uLnTx/>
                <a:uFillTx/>
                <a:latin typeface="Montserrat Ultra-Bold"/>
              </a:rPr>
              <a:t> A PESAR DE AUMENTOS PROLONGADOS DE INFECCIONES POR EL VIH EN LA POBLACIÓN LATINA</a:t>
            </a:r>
            <a:endParaRPr kumimoji="0" lang="en-US" sz="3600" b="1" i="0" strike="noStrike" kern="1200" cap="none" spc="470" normalizeH="0" baseline="0" noProof="0" dirty="0">
              <a:ln>
                <a:noFill/>
              </a:ln>
              <a:effectLst/>
              <a:uLnTx/>
              <a:uFillTx/>
              <a:latin typeface="Montserrat Ultra-Bold"/>
            </a:endParaRP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33A889F8-E607-F9D3-6855-B23FA0A77C4D}"/>
              </a:ext>
            </a:extLst>
          </p:cNvPr>
          <p:cNvCxnSpPr/>
          <p:nvPr/>
        </p:nvCxnSpPr>
        <p:spPr>
          <a:xfrm flipH="1">
            <a:off x="8539698" y="2226969"/>
            <a:ext cx="0" cy="7680751"/>
          </a:xfrm>
          <a:prstGeom prst="line">
            <a:avLst/>
          </a:prstGeom>
          <a:ln w="19050">
            <a:solidFill>
              <a:srgbClr val="67779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11">
            <a:extLst>
              <a:ext uri="{FF2B5EF4-FFF2-40B4-BE49-F238E27FC236}">
                <a16:creationId xmlns:a16="http://schemas.microsoft.com/office/drawing/2014/main" id="{3FF1854D-E971-9FA9-96D5-C04A78BF5E8B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b="30406"/>
          <a:stretch>
            <a:fillRect/>
          </a:stretch>
        </p:blipFill>
        <p:spPr>
          <a:xfrm>
            <a:off x="516018" y="5452965"/>
            <a:ext cx="7599873" cy="4063239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74693B3C-993A-402C-C9B3-EE36525F7B8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4515" y="8105323"/>
            <a:ext cx="1498932" cy="1498932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grpSp>
        <p:nvGrpSpPr>
          <p:cNvPr id="29" name="Group 28">
            <a:extLst>
              <a:ext uri="{FF2B5EF4-FFF2-40B4-BE49-F238E27FC236}">
                <a16:creationId xmlns:a16="http://schemas.microsoft.com/office/drawing/2014/main" id="{D440D7EF-86E3-FDAD-ED19-D00916030445}"/>
              </a:ext>
            </a:extLst>
          </p:cNvPr>
          <p:cNvGrpSpPr/>
          <p:nvPr/>
        </p:nvGrpSpPr>
        <p:grpSpPr>
          <a:xfrm>
            <a:off x="8412481" y="2821347"/>
            <a:ext cx="9885715" cy="7271101"/>
            <a:chOff x="8412481" y="2821347"/>
            <a:chExt cx="9885715" cy="7271101"/>
          </a:xfrm>
        </p:grpSpPr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BA74180D-7C7C-891C-D6C9-673E9C05FD0E}"/>
                </a:ext>
              </a:extLst>
            </p:cNvPr>
            <p:cNvSpPr/>
            <p:nvPr/>
          </p:nvSpPr>
          <p:spPr>
            <a:xfrm>
              <a:off x="8562594" y="2836225"/>
              <a:ext cx="9720072" cy="708637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en-US"/>
            </a:p>
          </p:txBody>
        </p:sp>
        <p:graphicFrame>
          <p:nvGraphicFramePr>
            <p:cNvPr id="31" name="Chart 30">
              <a:extLst>
                <a:ext uri="{FF2B5EF4-FFF2-40B4-BE49-F238E27FC236}">
                  <a16:creationId xmlns:a16="http://schemas.microsoft.com/office/drawing/2014/main" id="{FEEB9F3C-C4F8-BC64-758C-3277EDFCD8A8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2025373546"/>
                </p:ext>
              </p:extLst>
            </p:nvPr>
          </p:nvGraphicFramePr>
          <p:xfrm>
            <a:off x="8412481" y="2821347"/>
            <a:ext cx="8320258" cy="7271101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7"/>
            </a:graphicData>
          </a:graphic>
        </p:graphicFrame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2C4C7EDB-D12D-81F3-5647-8FBB97997BB5}"/>
                </a:ext>
              </a:extLst>
            </p:cNvPr>
            <p:cNvSpPr txBox="1"/>
            <p:nvPr/>
          </p:nvSpPr>
          <p:spPr>
            <a:xfrm>
              <a:off x="16741555" y="7871444"/>
              <a:ext cx="1556641" cy="830997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defTabSz="457200" rtl="0"/>
              <a:r>
                <a:rPr lang="es-MX" sz="2800" b="1" i="0" u="none" strike="noStrike" dirty="0">
                  <a:solidFill>
                    <a:srgbClr val="27536B"/>
                  </a:solidFill>
                  <a:latin typeface="Arial"/>
                  <a:cs typeface="Arial"/>
                </a:rPr>
                <a:t>-19 % </a:t>
              </a:r>
            </a:p>
            <a:p>
              <a:pPr defTabSz="457200" rtl="0"/>
              <a:r>
                <a:rPr lang="es-MX" sz="2000" b="0" i="0" u="none" strike="noStrike" dirty="0">
                  <a:solidFill>
                    <a:srgbClr val="000000"/>
                  </a:solidFill>
                  <a:latin typeface="Arial"/>
                  <a:cs typeface="Arial"/>
                </a:rPr>
                <a:t>Total nacional (EE. UU.)</a:t>
              </a: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BCB67CD0-C657-9FA8-E325-B0EFF63B61B6}"/>
                </a:ext>
              </a:extLst>
            </p:cNvPr>
            <p:cNvSpPr txBox="1"/>
            <p:nvPr/>
          </p:nvSpPr>
          <p:spPr>
            <a:xfrm>
              <a:off x="16732738" y="3728627"/>
              <a:ext cx="1556641" cy="83099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noAutofit/>
            </a:bodyPr>
            <a:lstStyle/>
            <a:p>
              <a:pPr defTabSz="457200" rtl="0"/>
              <a:r>
                <a:rPr lang="es-MX" sz="2800" b="1" i="0" u="none" strike="noStrike" dirty="0">
                  <a:solidFill>
                    <a:srgbClr val="DF5327"/>
                  </a:solidFill>
                  <a:latin typeface="Arial"/>
                  <a:cs typeface="Arial"/>
                </a:rPr>
                <a:t>+12 % </a:t>
              </a:r>
              <a:r>
                <a:rPr lang="es-MX" sz="2000" dirty="0">
                  <a:solidFill>
                    <a:srgbClr val="000000"/>
                  </a:solidFill>
                  <a:latin typeface="Arial"/>
                  <a:cs typeface="Arial"/>
                </a:rPr>
                <a:t>P</a:t>
              </a:r>
              <a:r>
                <a:rPr lang="es-MX" sz="2000" b="0" i="0" u="none" strike="noStrike" dirty="0">
                  <a:solidFill>
                    <a:srgbClr val="000000"/>
                  </a:solidFill>
                  <a:latin typeface="Arial"/>
                  <a:cs typeface="Arial"/>
                </a:rPr>
                <a:t>oblación latina</a:t>
              </a:r>
            </a:p>
          </p:txBody>
        </p:sp>
      </p:grpSp>
      <p:sp>
        <p:nvSpPr>
          <p:cNvPr id="19" name="TextBox 7">
            <a:extLst>
              <a:ext uri="{FF2B5EF4-FFF2-40B4-BE49-F238E27FC236}">
                <a16:creationId xmlns:a16="http://schemas.microsoft.com/office/drawing/2014/main" id="{99E0C9C7-4581-693A-4ADD-496DA9906D77}"/>
              </a:ext>
            </a:extLst>
          </p:cNvPr>
          <p:cNvSpPr txBox="1"/>
          <p:nvPr/>
        </p:nvSpPr>
        <p:spPr>
          <a:xfrm>
            <a:off x="346658" y="2607952"/>
            <a:ext cx="7862972" cy="1957972"/>
          </a:xfrm>
          <a:prstGeom prst="rect">
            <a:avLst/>
          </a:prstGeom>
        </p:spPr>
        <p:txBody>
          <a:bodyPr wrap="square" lIns="0" tIns="0" rIns="0" bIns="0" rtlCol="0" anchor="t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s-MX" sz="2400" b="0" i="0" u="none" strike="noStrike" kern="1200" cap="none" spc="380" normalizeH="0" baseline="0" noProof="0" dirty="0">
                <a:solidFill>
                  <a:srgbClr val="231F20"/>
                </a:solidFill>
                <a:uLnTx/>
                <a:uFillTx/>
                <a:latin typeface="Avenir Next LT Pro"/>
              </a:rPr>
              <a:t>En el año 2020, un grupo nacional de partes interesadas latinas colectivamente dio una alarma sobre </a:t>
            </a:r>
            <a:r>
              <a:rPr lang="es-MX" sz="2400" spc="380" dirty="0">
                <a:solidFill>
                  <a:srgbClr val="231F20"/>
                </a:solidFill>
                <a:latin typeface="Avenir Next LT Pro"/>
              </a:rPr>
              <a:t>l</a:t>
            </a:r>
            <a:r>
              <a:rPr kumimoji="0" lang="es-MX" sz="2400" b="0" i="0" u="none" strike="noStrike" kern="1200" cap="none" spc="380" normalizeH="0" baseline="0" noProof="0" dirty="0">
                <a:solidFill>
                  <a:srgbClr val="231F20"/>
                </a:solidFill>
                <a:uLnTx/>
                <a:uFillTx/>
                <a:latin typeface="Avenir Next LT Pro"/>
              </a:rPr>
              <a:t>a </a:t>
            </a:r>
            <a:r>
              <a:rPr lang="es-MX" sz="2400" b="1" u="sng" spc="380" dirty="0">
                <a:latin typeface="Avenir Next LT Pro"/>
              </a:rPr>
              <a:t>CRISIS </a:t>
            </a:r>
            <a:r>
              <a:rPr kumimoji="0" lang="es-MX" sz="2400" b="1" i="0" u="sng" strike="noStrike" kern="1200" cap="none" spc="380" normalizeH="0" baseline="0" noProof="0" dirty="0">
                <a:solidFill>
                  <a:srgbClr val="953735"/>
                </a:solidFill>
                <a:uLnTx/>
                <a:uFillTx/>
                <a:latin typeface="Avenir Next LT Pro"/>
              </a:rPr>
              <a:t>INVISIBLE</a:t>
            </a:r>
            <a:r>
              <a:rPr kumimoji="0" lang="es-MX" sz="2400" b="1" i="0" u="sng" strike="noStrike" kern="1200" cap="none" spc="380" normalizeH="0" baseline="0" noProof="0" dirty="0">
                <a:uLnTx/>
                <a:uFillTx/>
                <a:latin typeface="Avenir Next LT Pro"/>
              </a:rPr>
              <a:t> DEL VIH EN LA POBLACIÓN LATINA</a:t>
            </a:r>
            <a:r>
              <a:rPr kumimoji="0" lang="es-MX" sz="2400" b="0" i="0" u="none" strike="noStrike" kern="1200" cap="none" spc="380" normalizeH="0" baseline="0" noProof="0" dirty="0">
                <a:solidFill>
                  <a:srgbClr val="231F20"/>
                </a:solidFill>
                <a:uLnTx/>
                <a:uFillTx/>
                <a:latin typeface="Avenir Next LT Pro"/>
              </a:rPr>
              <a:t>. 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F26715BD-6EE3-C2A1-6A1F-AAF927FC2B4F}"/>
              </a:ext>
            </a:extLst>
          </p:cNvPr>
          <p:cNvSpPr txBox="1"/>
          <p:nvPr/>
        </p:nvSpPr>
        <p:spPr>
          <a:xfrm>
            <a:off x="17889516" y="9804352"/>
            <a:ext cx="398484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MX" sz="1600" dirty="0">
                <a:solidFill>
                  <a:schemeClr val="bg1">
                    <a:lumMod val="50000"/>
                  </a:schemeClr>
                </a:solidFill>
                <a:latin typeface="Avenir Next LT Pro"/>
              </a:rPr>
              <a:t>4</a:t>
            </a:r>
            <a:endParaRPr lang="en-US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3177581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92F82514-D8A8-DFA2-C775-DCA4973030CC}"/>
              </a:ext>
            </a:extLst>
          </p:cNvPr>
          <p:cNvGrpSpPr/>
          <p:nvPr/>
        </p:nvGrpSpPr>
        <p:grpSpPr>
          <a:xfrm>
            <a:off x="8412481" y="2838548"/>
            <a:ext cx="9889435" cy="7269480"/>
            <a:chOff x="323022" y="95416"/>
            <a:chExt cx="9889435" cy="7269480"/>
          </a:xfrm>
        </p:grpSpPr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E9466A84-48BC-E6DE-A995-F429BEBD656E}"/>
                </a:ext>
              </a:extLst>
            </p:cNvPr>
            <p:cNvGrpSpPr/>
            <p:nvPr/>
          </p:nvGrpSpPr>
          <p:grpSpPr>
            <a:xfrm>
              <a:off x="323022" y="95416"/>
              <a:ext cx="9889434" cy="7269480"/>
              <a:chOff x="323022" y="95416"/>
              <a:chExt cx="9889434" cy="7269480"/>
            </a:xfrm>
          </p:grpSpPr>
          <p:graphicFrame>
            <p:nvGraphicFramePr>
              <p:cNvPr id="13" name="Chart 12">
                <a:extLst>
                  <a:ext uri="{FF2B5EF4-FFF2-40B4-BE49-F238E27FC236}">
                    <a16:creationId xmlns:a16="http://schemas.microsoft.com/office/drawing/2014/main" id="{414658B1-6B0D-0677-602A-150727808403}"/>
                  </a:ext>
                </a:extLst>
              </p:cNvPr>
              <p:cNvGraphicFramePr/>
              <p:nvPr/>
            </p:nvGraphicFramePr>
            <p:xfrm>
              <a:off x="323022" y="95416"/>
              <a:ext cx="8321040" cy="7269480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3"/>
              </a:graphicData>
            </a:graphic>
          </p:graphicFrame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E891DBF5-A211-5442-A027-1FAB7C56F355}"/>
                  </a:ext>
                </a:extLst>
              </p:cNvPr>
              <p:cNvSpPr txBox="1"/>
              <p:nvPr/>
            </p:nvSpPr>
            <p:spPr>
              <a:xfrm>
                <a:off x="8615285" y="2574291"/>
                <a:ext cx="1568395" cy="83099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noAutofit/>
              </a:bodyPr>
              <a:lstStyle/>
              <a:p>
                <a:pPr marL="0" marR="0" lvl="0" indent="0" defTabSz="4572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s-MX" sz="2800" b="1" i="0" u="none" strike="noStrike" kern="0" cap="none" spc="0" normalizeH="0" baseline="0" noProof="0" dirty="0">
                    <a:solidFill>
                      <a:srgbClr val="F69200"/>
                    </a:solidFill>
                    <a:uLnTx/>
                    <a:uFillTx/>
                    <a:latin typeface="Arial"/>
                    <a:cs typeface="Arial"/>
                  </a:rPr>
                  <a:t>+24 % </a:t>
                </a:r>
              </a:p>
              <a:p>
                <a:pPr marL="0" marR="0" lvl="0" indent="0" defTabSz="4572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s-MX" sz="2000" b="0" i="0" u="none" strike="noStrike" kern="0" cap="none" spc="0" normalizeH="0" baseline="0" noProof="0" dirty="0">
                    <a:solidFill>
                      <a:srgbClr val="000000"/>
                    </a:solidFill>
                    <a:uLnTx/>
                    <a:uFillTx/>
                    <a:latin typeface="Arial"/>
                    <a:cs typeface="Arial"/>
                  </a:rPr>
                  <a:t>En los HSH latinos</a:t>
                </a:r>
              </a:p>
            </p:txBody>
          </p:sp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BC9B74F3-F540-833A-EF95-CBB091138B7A}"/>
                  </a:ext>
                </a:extLst>
              </p:cNvPr>
              <p:cNvSpPr txBox="1"/>
              <p:nvPr/>
            </p:nvSpPr>
            <p:spPr>
              <a:xfrm>
                <a:off x="8644061" y="584088"/>
                <a:ext cx="1568395" cy="113877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noAutofit/>
              </a:bodyPr>
              <a:lstStyle/>
              <a:p>
                <a:pPr marL="0" marR="0" lvl="0" indent="0" defTabSz="4572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s-MX" sz="2800" b="1" i="0" u="none" strike="noStrike" kern="0" cap="none" spc="0" normalizeH="0" baseline="0" noProof="0" dirty="0">
                    <a:solidFill>
                      <a:srgbClr val="FEC306"/>
                    </a:solidFill>
                    <a:uLnTx/>
                    <a:uFillTx/>
                    <a:latin typeface="Arial"/>
                    <a:cs typeface="Arial"/>
                  </a:rPr>
                  <a:t>+95 % </a:t>
                </a:r>
              </a:p>
              <a:p>
                <a:pPr marL="0" marR="0" lvl="0" indent="0" defTabSz="4572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s-MX" sz="2000" b="0" i="0" u="none" strike="noStrike" kern="0" cap="none" spc="0" normalizeH="0" baseline="0" noProof="0" dirty="0">
                    <a:solidFill>
                      <a:srgbClr val="000000"/>
                    </a:solidFill>
                    <a:uLnTx/>
                    <a:uFillTx/>
                    <a:latin typeface="Arial"/>
                    <a:cs typeface="Arial"/>
                  </a:rPr>
                  <a:t>En los HSH latinos entre los 25 y 34 años</a:t>
                </a:r>
              </a:p>
            </p:txBody>
          </p:sp>
        </p:grp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14A8C45B-A714-A953-993D-C20860FDC62E}"/>
                </a:ext>
              </a:extLst>
            </p:cNvPr>
            <p:cNvSpPr txBox="1"/>
            <p:nvPr/>
          </p:nvSpPr>
          <p:spPr>
            <a:xfrm>
              <a:off x="8644062" y="5067918"/>
              <a:ext cx="1568395" cy="830997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s-MX" sz="2800" b="1" i="0" u="none" strike="noStrike" kern="0" cap="none" spc="0" normalizeH="0" baseline="0" noProof="0" dirty="0">
                  <a:solidFill>
                    <a:srgbClr val="27536B"/>
                  </a:solidFill>
                  <a:uLnTx/>
                  <a:uFillTx/>
                  <a:latin typeface="Arial"/>
                  <a:cs typeface="Arial"/>
                </a:rPr>
                <a:t>-19 % </a:t>
              </a:r>
            </a:p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s-MX" sz="2000" b="0" i="0" u="none" strike="noStrike" kern="0" cap="none" spc="0" normalizeH="0" baseline="0" noProof="0" dirty="0">
                  <a:solidFill>
                    <a:srgbClr val="000000"/>
                  </a:solidFill>
                  <a:uLnTx/>
                  <a:uFillTx/>
                  <a:latin typeface="Arial"/>
                  <a:cs typeface="Arial"/>
                </a:rPr>
                <a:t>Total nacional (EE. UU.)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3871BCCF-BFA4-C1E6-83E7-8F1A51D6D50F}"/>
                </a:ext>
              </a:extLst>
            </p:cNvPr>
            <p:cNvSpPr txBox="1"/>
            <p:nvPr/>
          </p:nvSpPr>
          <p:spPr>
            <a:xfrm>
              <a:off x="8644062" y="3766132"/>
              <a:ext cx="1412058" cy="83099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no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s-MX" sz="2800" b="1" i="0" u="none" strike="noStrike" kern="0" cap="none" spc="0" normalizeH="0" baseline="0" noProof="0" dirty="0">
                  <a:solidFill>
                    <a:srgbClr val="DF5327"/>
                  </a:solidFill>
                  <a:uLnTx/>
                  <a:uFillTx/>
                  <a:latin typeface="Arial"/>
                  <a:cs typeface="Arial"/>
                </a:rPr>
                <a:t>+12 % </a:t>
              </a:r>
              <a:r>
                <a:rPr kumimoji="0" lang="es-MX" sz="2000" b="0" i="0" u="none" strike="noStrike" kern="0" cap="none" spc="0" normalizeH="0" baseline="0" noProof="0" dirty="0">
                  <a:solidFill>
                    <a:srgbClr val="000000"/>
                  </a:solidFill>
                  <a:uLnTx/>
                  <a:uFillTx/>
                  <a:latin typeface="Arial"/>
                  <a:cs typeface="Arial"/>
                </a:rPr>
                <a:t>Población latina</a:t>
              </a:r>
            </a:p>
          </p:txBody>
        </p:sp>
      </p:grpSp>
      <p:sp>
        <p:nvSpPr>
          <p:cNvPr id="3" name="TextBox 4">
            <a:extLst>
              <a:ext uri="{FF2B5EF4-FFF2-40B4-BE49-F238E27FC236}">
                <a16:creationId xmlns:a16="http://schemas.microsoft.com/office/drawing/2014/main" id="{74D2DAD2-99EE-3AB3-BF63-4BB4C362F64F}"/>
              </a:ext>
            </a:extLst>
          </p:cNvPr>
          <p:cNvSpPr txBox="1"/>
          <p:nvPr/>
        </p:nvSpPr>
        <p:spPr>
          <a:xfrm>
            <a:off x="525101" y="367699"/>
            <a:ext cx="17237797" cy="1169551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 anchor="t">
            <a:noAutofit/>
          </a:bodyPr>
          <a:lstStyle/>
          <a:p>
            <a:pPr marL="0" marR="0" lvl="0" indent="0" defTabSz="914400" rtl="0" eaLnBrk="1" fontAlgn="auto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s-MX" sz="3600" b="1" i="0" u="sng" strike="noStrike" kern="1200" cap="none" spc="470" normalizeH="0" baseline="0" noProof="0" dirty="0">
                <a:solidFill>
                  <a:srgbClr val="953735"/>
                </a:solidFill>
                <a:uLnTx/>
                <a:uFillTx/>
                <a:latin typeface="Montserrat Ultra-Bold"/>
              </a:rPr>
              <a:t>LA EPIDEMIA ESTÁ CONCENTRADA</a:t>
            </a:r>
            <a:r>
              <a:rPr kumimoji="0" lang="es-MX" sz="3600" b="1" i="0" u="none" strike="noStrike" kern="1200" cap="none" spc="470" normalizeH="0" baseline="0" noProof="0" dirty="0">
                <a:uLnTx/>
                <a:uFillTx/>
                <a:latin typeface="Montserrat Ultra-Bold"/>
              </a:rPr>
              <a:t> EN L</a:t>
            </a:r>
            <a:r>
              <a:rPr lang="es-MX" sz="3600" b="1" spc="470" dirty="0">
                <a:latin typeface="Montserrat Ultra-Bold"/>
              </a:rPr>
              <a:t>A POBLACI</a:t>
            </a:r>
            <a:r>
              <a:rPr lang="es-CO" sz="3600" b="1" spc="470" dirty="0">
                <a:latin typeface="Montserrat Ultra-Bold"/>
              </a:rPr>
              <a:t>ÓN DE</a:t>
            </a:r>
            <a:r>
              <a:rPr kumimoji="0" lang="es-MX" sz="3600" b="1" i="0" u="none" strike="noStrike" kern="1200" cap="none" spc="470" normalizeH="0" baseline="0" noProof="0" dirty="0">
                <a:uLnTx/>
                <a:uFillTx/>
                <a:latin typeface="Montserrat Ultra-Bold"/>
              </a:rPr>
              <a:t> HOMBRES LATINOS QUE TIENEN RELACIONES SEXUALES CON HOMBRES</a:t>
            </a:r>
          </a:p>
        </p:txBody>
      </p:sp>
      <p:sp>
        <p:nvSpPr>
          <p:cNvPr id="17" name="Freeform 2">
            <a:extLst>
              <a:ext uri="{FF2B5EF4-FFF2-40B4-BE49-F238E27FC236}">
                <a16:creationId xmlns:a16="http://schemas.microsoft.com/office/drawing/2014/main" id="{B492BC7B-B08E-DC48-5D0A-CE39CCF36252}"/>
              </a:ext>
            </a:extLst>
          </p:cNvPr>
          <p:cNvSpPr/>
          <p:nvPr/>
        </p:nvSpPr>
        <p:spPr>
          <a:xfrm flipH="1" flipV="1">
            <a:off x="-2" y="2226969"/>
            <a:ext cx="8539699" cy="5655857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8000" y="10287000"/>
                </a:moveTo>
                <a:lnTo>
                  <a:pt x="0" y="10287000"/>
                </a:lnTo>
                <a:lnTo>
                  <a:pt x="0" y="0"/>
                </a:lnTo>
                <a:lnTo>
                  <a:pt x="18288000" y="0"/>
                </a:lnTo>
                <a:lnTo>
                  <a:pt x="18288000" y="10287000"/>
                </a:lnTo>
                <a:close/>
              </a:path>
            </a:pathLst>
          </a:custGeom>
          <a:blipFill>
            <a:blip r:embed="rId4"/>
            <a:stretch>
              <a:fillRect t="-38888" b="-38888"/>
            </a:stretch>
          </a:blipFill>
        </p:spPr>
        <p:txBody>
          <a:bodyPr>
            <a:noAutofit/>
          </a:bodyPr>
          <a:lstStyle/>
          <a:p>
            <a:endParaRPr lang="en-US"/>
          </a:p>
        </p:txBody>
      </p:sp>
      <p:sp>
        <p:nvSpPr>
          <p:cNvPr id="16" name="Freeform 4">
            <a:extLst>
              <a:ext uri="{FF2B5EF4-FFF2-40B4-BE49-F238E27FC236}">
                <a16:creationId xmlns:a16="http://schemas.microsoft.com/office/drawing/2014/main" id="{5F54CD60-8F28-89A9-1E97-70C02045E954}"/>
              </a:ext>
            </a:extLst>
          </p:cNvPr>
          <p:cNvSpPr/>
          <p:nvPr/>
        </p:nvSpPr>
        <p:spPr>
          <a:xfrm>
            <a:off x="14861" y="4908361"/>
            <a:ext cx="8539699" cy="4851166"/>
          </a:xfrm>
          <a:custGeom>
            <a:avLst/>
            <a:gdLst/>
            <a:ahLst/>
            <a:cxnLst/>
            <a:rect l="l" t="t" r="r" b="b"/>
            <a:pathLst>
              <a:path w="4665747" h="1047924">
                <a:moveTo>
                  <a:pt x="0" y="0"/>
                </a:moveTo>
                <a:lnTo>
                  <a:pt x="4665747" y="0"/>
                </a:lnTo>
                <a:lnTo>
                  <a:pt x="4665747" y="1047924"/>
                </a:lnTo>
                <a:lnTo>
                  <a:pt x="0" y="1047924"/>
                </a:lnTo>
                <a:close/>
              </a:path>
            </a:pathLst>
          </a:custGeom>
          <a:solidFill>
            <a:srgbClr val="CCCCCC"/>
          </a:solidFill>
        </p:spPr>
        <p:txBody>
          <a:bodyPr>
            <a:noAutofit/>
          </a:bodyPr>
          <a:lstStyle/>
          <a:p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F554C7B-CAF7-6196-AA2C-328DE5520E92}"/>
              </a:ext>
            </a:extLst>
          </p:cNvPr>
          <p:cNvSpPr txBox="1"/>
          <p:nvPr/>
        </p:nvSpPr>
        <p:spPr>
          <a:xfrm>
            <a:off x="14861" y="9857299"/>
            <a:ext cx="17979834" cy="307777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rtl="0"/>
            <a:r>
              <a:rPr lang="es-MX" sz="1200" b="0" i="0" u="none" strike="noStrike" dirty="0">
                <a:latin typeface="Avenir Next LT Pro"/>
              </a:rPr>
              <a:t>Fuentes: Guilamo-Ramos V, et al. </a:t>
            </a:r>
            <a:r>
              <a:rPr lang="es-MX" sz="1200" b="0" i="0" u="none" strike="noStrike" dirty="0" err="1">
                <a:latin typeface="Avenir Next LT Pro"/>
              </a:rPr>
              <a:t>The</a:t>
            </a:r>
            <a:r>
              <a:rPr lang="es-MX" sz="1200" b="0" i="0" u="none" strike="noStrike" dirty="0">
                <a:latin typeface="Avenir Next LT Pro"/>
              </a:rPr>
              <a:t> Invisible </a:t>
            </a:r>
            <a:r>
              <a:rPr lang="es-MX" sz="1200" b="0" i="0" u="none" strike="noStrike" dirty="0" err="1">
                <a:latin typeface="Avenir Next LT Pro"/>
              </a:rPr>
              <a:t>Hispanic</a:t>
            </a:r>
            <a:r>
              <a:rPr lang="es-MX" sz="1200" b="0" i="0" u="none" strike="noStrike" dirty="0">
                <a:latin typeface="Avenir Next LT Pro"/>
              </a:rPr>
              <a:t>/Latino HIV Crisis [</a:t>
            </a:r>
            <a:r>
              <a:rPr lang="es-MX" sz="1200" b="0" i="1" u="none" strike="noStrike" dirty="0">
                <a:latin typeface="Avenir Next LT Pro"/>
              </a:rPr>
              <a:t>La crisis invisible del VIH en la población hispana/latina</a:t>
            </a:r>
            <a:r>
              <a:rPr lang="es-MX" sz="1200" b="0" i="0" u="none" strike="noStrike" dirty="0">
                <a:latin typeface="Avenir Next LT Pro"/>
              </a:rPr>
              <a:t>]. AJPH. 2022;110(1):27-31; CDC. NCHHSTP </a:t>
            </a:r>
            <a:r>
              <a:rPr lang="es-MX" sz="1200" b="0" i="0" u="none" strike="noStrike" dirty="0" err="1">
                <a:latin typeface="Avenir Next LT Pro"/>
              </a:rPr>
              <a:t>AtlasPlus</a:t>
            </a:r>
            <a:r>
              <a:rPr lang="es-MX" sz="1200" b="0" i="0" u="none" strike="noStrike" dirty="0">
                <a:latin typeface="Avenir Next LT Pro"/>
              </a:rPr>
              <a:t>. Consultado el 12 de septiembre de 2024. https://www.cdc.gov/nchhstp/atlas/index.htm </a:t>
            </a:r>
            <a:endParaRPr lang="en-US" sz="1200" u="sng" dirty="0">
              <a:effectLst/>
              <a:latin typeface="Avenir Next LT Pro" panose="020B0504020202020204" pitchFamily="34" charset="0"/>
            </a:endParaRP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33A889F8-E607-F9D3-6855-B23FA0A77C4D}"/>
              </a:ext>
            </a:extLst>
          </p:cNvPr>
          <p:cNvCxnSpPr/>
          <p:nvPr/>
        </p:nvCxnSpPr>
        <p:spPr>
          <a:xfrm flipH="1">
            <a:off x="8539698" y="2226969"/>
            <a:ext cx="0" cy="7680751"/>
          </a:xfrm>
          <a:prstGeom prst="line">
            <a:avLst/>
          </a:prstGeom>
          <a:ln w="19050">
            <a:solidFill>
              <a:srgbClr val="67779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11">
            <a:extLst>
              <a:ext uri="{FF2B5EF4-FFF2-40B4-BE49-F238E27FC236}">
                <a16:creationId xmlns:a16="http://schemas.microsoft.com/office/drawing/2014/main" id="{3FF1854D-E971-9FA9-96D5-C04A78BF5E8B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b="30406"/>
          <a:stretch>
            <a:fillRect/>
          </a:stretch>
        </p:blipFill>
        <p:spPr>
          <a:xfrm>
            <a:off x="516018" y="5452965"/>
            <a:ext cx="7599873" cy="4063239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74693B3C-993A-402C-C9B3-EE36525F7B8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4515" y="8105323"/>
            <a:ext cx="1498932" cy="1498932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sp>
        <p:nvSpPr>
          <p:cNvPr id="19" name="TextBox 4">
            <a:extLst>
              <a:ext uri="{FF2B5EF4-FFF2-40B4-BE49-F238E27FC236}">
                <a16:creationId xmlns:a16="http://schemas.microsoft.com/office/drawing/2014/main" id="{F7CC6E79-62CE-06CB-8133-06EBA3FE70F5}"/>
              </a:ext>
            </a:extLst>
          </p:cNvPr>
          <p:cNvSpPr txBox="1"/>
          <p:nvPr/>
        </p:nvSpPr>
        <p:spPr>
          <a:xfrm>
            <a:off x="8728963" y="2121186"/>
            <a:ext cx="9387334" cy="338554"/>
          </a:xfrm>
          <a:prstGeom prst="rect">
            <a:avLst/>
          </a:prstGeom>
        </p:spPr>
        <p:txBody>
          <a:bodyPr wrap="square" lIns="0" tIns="0" rIns="0" bIns="0" rtlCol="0" anchor="t">
            <a:noAutofit/>
          </a:bodyPr>
          <a:lstStyle/>
          <a:p>
            <a:pPr rtl="0"/>
            <a:r>
              <a:rPr lang="es-MX" sz="2200" b="0" i="0" u="sng" strike="noStrike" dirty="0">
                <a:latin typeface="Avenir Next LT Pro"/>
                <a:cs typeface="Arial"/>
              </a:rPr>
              <a:t>Variación porcentual del estimado de nuevas infecciones por VIH en comparación con el año 2010</a:t>
            </a:r>
            <a:endParaRPr lang="en-US" sz="2200" u="sng" dirty="0">
              <a:latin typeface="Avenir Next LT Pro" panose="020B0504020202020204" pitchFamily="34" charset="0"/>
            </a:endParaRPr>
          </a:p>
        </p:txBody>
      </p:sp>
      <p:sp>
        <p:nvSpPr>
          <p:cNvPr id="20" name="TextBox 7">
            <a:extLst>
              <a:ext uri="{FF2B5EF4-FFF2-40B4-BE49-F238E27FC236}">
                <a16:creationId xmlns:a16="http://schemas.microsoft.com/office/drawing/2014/main" id="{15ACDD1C-1D32-DF11-E454-B27355546BD1}"/>
              </a:ext>
            </a:extLst>
          </p:cNvPr>
          <p:cNvSpPr txBox="1"/>
          <p:nvPr/>
        </p:nvSpPr>
        <p:spPr>
          <a:xfrm>
            <a:off x="346658" y="2607952"/>
            <a:ext cx="7862972" cy="1957972"/>
          </a:xfrm>
          <a:prstGeom prst="rect">
            <a:avLst/>
          </a:prstGeom>
        </p:spPr>
        <p:txBody>
          <a:bodyPr wrap="square" lIns="0" tIns="0" rIns="0" bIns="0" rtlCol="0" anchor="t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s-MX" sz="2400" b="0" i="0" u="none" strike="noStrike" kern="1200" cap="none" spc="380" normalizeH="0" baseline="0" noProof="0" dirty="0">
                <a:solidFill>
                  <a:srgbClr val="231F20"/>
                </a:solidFill>
                <a:uLnTx/>
                <a:uFillTx/>
                <a:latin typeface="Avenir Next LT Pro"/>
              </a:rPr>
              <a:t>En el año 2020, un grupo nacional de partes interesadas latinas colectivamente dio una alarma sobre </a:t>
            </a:r>
            <a:r>
              <a:rPr lang="es-MX" sz="2400" spc="380" dirty="0">
                <a:solidFill>
                  <a:srgbClr val="231F20"/>
                </a:solidFill>
                <a:latin typeface="Avenir Next LT Pro"/>
              </a:rPr>
              <a:t>l</a:t>
            </a:r>
            <a:r>
              <a:rPr kumimoji="0" lang="es-MX" sz="2400" b="0" i="0" u="none" strike="noStrike" kern="1200" cap="none" spc="380" normalizeH="0" baseline="0" noProof="0" dirty="0">
                <a:solidFill>
                  <a:srgbClr val="231F20"/>
                </a:solidFill>
                <a:uLnTx/>
                <a:uFillTx/>
                <a:latin typeface="Avenir Next LT Pro"/>
              </a:rPr>
              <a:t>a </a:t>
            </a:r>
            <a:r>
              <a:rPr lang="es-MX" sz="2400" b="1" u="sng" spc="380" dirty="0">
                <a:latin typeface="Avenir Next LT Pro"/>
              </a:rPr>
              <a:t>CRISIS </a:t>
            </a:r>
            <a:r>
              <a:rPr kumimoji="0" lang="es-MX" sz="2400" b="1" i="0" u="sng" strike="noStrike" kern="1200" cap="none" spc="380" normalizeH="0" baseline="0" noProof="0" dirty="0">
                <a:solidFill>
                  <a:srgbClr val="953735"/>
                </a:solidFill>
                <a:uLnTx/>
                <a:uFillTx/>
                <a:latin typeface="Avenir Next LT Pro"/>
              </a:rPr>
              <a:t>INVISIBLE</a:t>
            </a:r>
            <a:r>
              <a:rPr kumimoji="0" lang="es-MX" sz="2400" b="1" i="0" u="sng" strike="noStrike" kern="1200" cap="none" spc="380" normalizeH="0" baseline="0" noProof="0" dirty="0">
                <a:uLnTx/>
                <a:uFillTx/>
                <a:latin typeface="Avenir Next LT Pro"/>
              </a:rPr>
              <a:t> DEL VIH EN LA POBLACIÓN LATINA</a:t>
            </a:r>
            <a:r>
              <a:rPr kumimoji="0" lang="es-MX" sz="2400" b="0" i="0" u="none" strike="noStrike" kern="1200" cap="none" spc="380" normalizeH="0" baseline="0" noProof="0" dirty="0">
                <a:solidFill>
                  <a:srgbClr val="231F20"/>
                </a:solidFill>
                <a:uLnTx/>
                <a:uFillTx/>
                <a:latin typeface="Avenir Next LT Pro"/>
              </a:rPr>
              <a:t>. 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4623DCB-1B90-00BE-A135-FB90562AD934}"/>
              </a:ext>
            </a:extLst>
          </p:cNvPr>
          <p:cNvSpPr txBox="1"/>
          <p:nvPr/>
        </p:nvSpPr>
        <p:spPr>
          <a:xfrm>
            <a:off x="17889516" y="9804352"/>
            <a:ext cx="39848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dirty="0">
                <a:solidFill>
                  <a:schemeClr val="bg1">
                    <a:lumMod val="50000"/>
                  </a:schemeClr>
                </a:solidFill>
              </a:rPr>
              <a:t>5</a:t>
            </a:r>
            <a:endParaRPr lang="en-US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5647218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Oval 16">
            <a:extLst>
              <a:ext uri="{FF2B5EF4-FFF2-40B4-BE49-F238E27FC236}">
                <a16:creationId xmlns:a16="http://schemas.microsoft.com/office/drawing/2014/main" id="{333F83E6-088A-B6B9-22AE-93CA34A4542D}"/>
              </a:ext>
            </a:extLst>
          </p:cNvPr>
          <p:cNvSpPr/>
          <p:nvPr/>
        </p:nvSpPr>
        <p:spPr>
          <a:xfrm>
            <a:off x="203831" y="3164177"/>
            <a:ext cx="5760720" cy="5715058"/>
          </a:xfrm>
          <a:prstGeom prst="ellipse">
            <a:avLst/>
          </a:prstGeom>
          <a:solidFill>
            <a:schemeClr val="bg1"/>
          </a:solidFill>
          <a:ln w="76200">
            <a:solidFill>
              <a:srgbClr val="27536B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" name="TextBox 4"/>
          <p:cNvSpPr txBox="1"/>
          <p:nvPr/>
        </p:nvSpPr>
        <p:spPr>
          <a:xfrm>
            <a:off x="472589" y="320670"/>
            <a:ext cx="17815409" cy="584775"/>
          </a:xfrm>
          <a:prstGeom prst="rect">
            <a:avLst/>
          </a:prstGeom>
        </p:spPr>
        <p:txBody>
          <a:bodyPr wrap="square" lIns="0" tIns="0" rIns="0" bIns="0" rtlCol="0" anchor="t">
            <a:noAutofit/>
          </a:bodyPr>
          <a:lstStyle/>
          <a:p>
            <a:pPr lvl="0" rtl="0">
              <a:defRPr/>
            </a:pPr>
            <a:r>
              <a:rPr kumimoji="0" lang="es-MX" sz="3600" b="1" i="0" u="sng" strike="noStrike" kern="1200" cap="none" spc="470" normalizeH="0" noProof="0" dirty="0">
                <a:solidFill>
                  <a:srgbClr val="953735"/>
                </a:solidFill>
                <a:uLnTx/>
                <a:uFillTx/>
                <a:latin typeface="Montserrat Ultra-Bold"/>
              </a:rPr>
              <a:t>ESTADO ACTUAL</a:t>
            </a:r>
            <a:r>
              <a:rPr kumimoji="0" lang="es-MX" sz="3600" b="1" i="0" u="none" strike="noStrike" kern="1200" cap="none" spc="470" normalizeH="0" noProof="0" dirty="0">
                <a:solidFill>
                  <a:srgbClr val="231F20"/>
                </a:solidFill>
                <a:uLnTx/>
                <a:uFillTx/>
                <a:latin typeface="Montserrat Ultra-Bold"/>
              </a:rPr>
              <a:t> DE LA EPIDEMIA DEL VIH EN LA POBLACIÓN LATINA EN LOS EE. UU.</a:t>
            </a:r>
            <a:endParaRPr kumimoji="0" lang="en-US" sz="3600" b="1" i="0" u="sng" strike="noStrike" kern="1200" cap="none" spc="470" normalizeH="0" noProof="0" dirty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uLnTx/>
              <a:uFillTx/>
              <a:latin typeface="Montserrat Ultra-Bold"/>
            </a:endParaRP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1B639BFE-EF31-46AC-8801-D3741BC8BEB3}"/>
              </a:ext>
            </a:extLst>
          </p:cNvPr>
          <p:cNvSpPr txBox="1"/>
          <p:nvPr/>
        </p:nvSpPr>
        <p:spPr>
          <a:xfrm>
            <a:off x="0" y="9978462"/>
            <a:ext cx="18287998" cy="307777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rtl="0"/>
            <a:r>
              <a:rPr lang="es-MX" sz="1400" b="0" i="0" u="none" strike="noStrike" dirty="0">
                <a:latin typeface="Avenir Next LT Pro"/>
              </a:rPr>
              <a:t>Fuente: CDC. NCHHSTP </a:t>
            </a:r>
            <a:r>
              <a:rPr lang="es-MX" sz="1400" b="0" i="0" u="none" strike="noStrike" dirty="0" err="1">
                <a:latin typeface="Avenir Next LT Pro"/>
              </a:rPr>
              <a:t>AtlasPlus</a:t>
            </a:r>
            <a:r>
              <a:rPr lang="es-MX" sz="1400" b="0" i="0" u="none" strike="noStrike" dirty="0">
                <a:latin typeface="Avenir Next LT Pro"/>
              </a:rPr>
              <a:t>. Consultado el 12 de septiembre de 2024. https://www.cdc.gov/nchhstp/atlas/index.htm </a:t>
            </a:r>
            <a:endParaRPr lang="en-US" sz="1400" u="sng" dirty="0">
              <a:effectLst/>
              <a:latin typeface="Avenir Next LT Pro" panose="020B0504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80DE5D4-69EB-674E-774D-1D60CD95867E}"/>
              </a:ext>
            </a:extLst>
          </p:cNvPr>
          <p:cNvSpPr txBox="1"/>
          <p:nvPr/>
        </p:nvSpPr>
        <p:spPr>
          <a:xfrm>
            <a:off x="472589" y="1895562"/>
            <a:ext cx="7386761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noAutofit/>
          </a:bodyPr>
          <a:lstStyle/>
          <a:p>
            <a:pPr rtl="0"/>
            <a:r>
              <a:rPr lang="es-MX" sz="4000" b="1" i="0" u="none" strike="noStrike" dirty="0">
                <a:latin typeface="Avenir Next LT Pro"/>
              </a:rPr>
              <a:t>En el año 2022:</a:t>
            </a:r>
            <a:endParaRPr lang="en-US" sz="4000" dirty="0">
              <a:latin typeface="Avenir Next LT Pro" panose="020B0504020202020204" pitchFamily="3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A7F0A89-B133-830F-4440-7B5CD2B98039}"/>
              </a:ext>
            </a:extLst>
          </p:cNvPr>
          <p:cNvSpPr txBox="1"/>
          <p:nvPr/>
        </p:nvSpPr>
        <p:spPr>
          <a:xfrm>
            <a:off x="598207" y="4166505"/>
            <a:ext cx="5028754" cy="4231971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ctr" rtl="0"/>
            <a:r>
              <a:rPr lang="es-MX" sz="3500" b="1" i="0" u="none" strike="noStrike" dirty="0">
                <a:latin typeface="Avenir Next LT Pro"/>
                <a:ea typeface="Calibri"/>
              </a:rPr>
              <a:t>En la población latina</a:t>
            </a:r>
          </a:p>
          <a:p>
            <a:pPr algn="ctr" rtl="0"/>
            <a:r>
              <a:rPr lang="es-MX" sz="3600" b="0" i="0" u="none" strike="noStrike" dirty="0">
                <a:latin typeface="Avenir Next LT Pro"/>
                <a:ea typeface="Calibri"/>
              </a:rPr>
              <a:t>se registraron </a:t>
            </a:r>
          </a:p>
          <a:p>
            <a:pPr algn="ctr" rtl="0"/>
            <a:r>
              <a:rPr lang="es-MX" sz="4400" b="1" i="0" u="none" strike="noStrike" dirty="0">
                <a:solidFill>
                  <a:srgbClr val="953735"/>
                </a:solidFill>
                <a:latin typeface="Avenir Next LT Pro"/>
                <a:ea typeface="Calibri"/>
              </a:rPr>
              <a:t>1 de cada 3</a:t>
            </a:r>
          </a:p>
          <a:p>
            <a:pPr algn="ctr" rtl="0"/>
            <a:r>
              <a:rPr lang="es-MX" sz="3600" b="0" i="0" u="none" strike="noStrike" dirty="0">
                <a:latin typeface="Avenir Next LT Pro"/>
                <a:ea typeface="Calibri"/>
              </a:rPr>
              <a:t>nuevas infecciones por el VIH del estimado total en los EE. UU.</a:t>
            </a: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E3CA82C0-F333-903D-5E5B-D913E3AAE6ED}"/>
              </a:ext>
            </a:extLst>
          </p:cNvPr>
          <p:cNvSpPr/>
          <p:nvPr/>
        </p:nvSpPr>
        <p:spPr>
          <a:xfrm>
            <a:off x="6310023" y="3010959"/>
            <a:ext cx="5667953" cy="5715058"/>
          </a:xfrm>
          <a:prstGeom prst="ellipse">
            <a:avLst/>
          </a:prstGeom>
          <a:solidFill>
            <a:schemeClr val="bg1"/>
          </a:solidFill>
          <a:ln w="76200">
            <a:solidFill>
              <a:srgbClr val="27536B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2F69861-1353-0CCA-4977-2DAD5DAA9F09}"/>
              </a:ext>
            </a:extLst>
          </p:cNvPr>
          <p:cNvSpPr txBox="1"/>
          <p:nvPr/>
        </p:nvSpPr>
        <p:spPr>
          <a:xfrm>
            <a:off x="6423172" y="4162717"/>
            <a:ext cx="5441654" cy="3380081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ctr" rtl="0"/>
            <a:r>
              <a:rPr lang="es-MX" sz="3600" b="1" i="0" u="none" strike="noStrike" dirty="0">
                <a:latin typeface="Avenir Next LT Pro"/>
                <a:ea typeface="Calibri"/>
              </a:rPr>
              <a:t>En los HSH latinos </a:t>
            </a:r>
          </a:p>
          <a:p>
            <a:pPr algn="ctr" rtl="0"/>
            <a:r>
              <a:rPr lang="es-MX" sz="3600" b="0" i="0" u="none" strike="noStrike" dirty="0">
                <a:latin typeface="Avenir Next LT Pro"/>
                <a:ea typeface="Calibri"/>
              </a:rPr>
              <a:t>se registró el mayor estimado de nuevas infecciones por el VIH que en </a:t>
            </a:r>
            <a:r>
              <a:rPr lang="es-MX" sz="3600" b="1" i="0" u="none" strike="noStrike" dirty="0">
                <a:solidFill>
                  <a:srgbClr val="953735"/>
                </a:solidFill>
                <a:latin typeface="Avenir Next LT Pro"/>
                <a:ea typeface="Calibri"/>
              </a:rPr>
              <a:t>cualquier otro grupo étnico o racial</a:t>
            </a:r>
            <a:endParaRPr lang="en-US" sz="3200" b="1" dirty="0">
              <a:solidFill>
                <a:schemeClr val="accent2">
                  <a:lumMod val="75000"/>
                </a:schemeClr>
              </a:solidFill>
              <a:latin typeface="Avenir Next LT Pro" panose="020B0504020202020204" pitchFamily="34" charset="0"/>
            </a:endParaRP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89750B43-FDC6-F671-3A00-9F7A932DAF6B}"/>
              </a:ext>
            </a:extLst>
          </p:cNvPr>
          <p:cNvSpPr/>
          <p:nvPr/>
        </p:nvSpPr>
        <p:spPr>
          <a:xfrm>
            <a:off x="429456" y="2898305"/>
            <a:ext cx="1214561" cy="1224655"/>
          </a:xfrm>
          <a:prstGeom prst="ellipse">
            <a:avLst/>
          </a:prstGeom>
          <a:solidFill>
            <a:srgbClr val="DF532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 rtl="0"/>
            <a:r>
              <a:rPr lang="es-MX" sz="8000" b="0" i="0" u="none" strike="noStrike" dirty="0">
                <a:solidFill>
                  <a:srgbClr val="FFFFFF"/>
                </a:solidFill>
                <a:latin typeface="Montserrat Ultra-Bold"/>
              </a:rPr>
              <a:t>!</a:t>
            </a: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A575E6B4-269D-D6AA-6079-4B910ADE3676}"/>
              </a:ext>
            </a:extLst>
          </p:cNvPr>
          <p:cNvSpPr/>
          <p:nvPr/>
        </p:nvSpPr>
        <p:spPr>
          <a:xfrm>
            <a:off x="5616075" y="2900387"/>
            <a:ext cx="1214561" cy="1224655"/>
          </a:xfrm>
          <a:prstGeom prst="ellipse">
            <a:avLst/>
          </a:prstGeom>
          <a:solidFill>
            <a:srgbClr val="DF532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 rtl="0"/>
            <a:r>
              <a:rPr lang="es-MX" sz="8000" b="0" i="0" u="none" strike="noStrike" dirty="0">
                <a:solidFill>
                  <a:srgbClr val="FFFFFF"/>
                </a:solidFill>
                <a:latin typeface="Montserrat Ultra-Bold"/>
              </a:rPr>
              <a:t>!</a:t>
            </a: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5CB96106-E10A-B76F-C1DF-D2B9A1AE7B03}"/>
              </a:ext>
            </a:extLst>
          </p:cNvPr>
          <p:cNvSpPr/>
          <p:nvPr/>
        </p:nvSpPr>
        <p:spPr>
          <a:xfrm>
            <a:off x="6631223" y="2898306"/>
            <a:ext cx="1214561" cy="1224655"/>
          </a:xfrm>
          <a:prstGeom prst="ellipse">
            <a:avLst/>
          </a:prstGeom>
          <a:solidFill>
            <a:srgbClr val="DF532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 rtl="0"/>
            <a:r>
              <a:rPr lang="es-MX" sz="8000" b="0" i="0" u="none" strike="noStrike" dirty="0">
                <a:solidFill>
                  <a:srgbClr val="FFFFFF"/>
                </a:solidFill>
                <a:latin typeface="Montserrat Ultra-Bold"/>
              </a:rPr>
              <a:t>!</a:t>
            </a: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78F97E14-C331-0BE5-D852-1DF32AE1A7A3}"/>
              </a:ext>
            </a:extLst>
          </p:cNvPr>
          <p:cNvSpPr/>
          <p:nvPr/>
        </p:nvSpPr>
        <p:spPr>
          <a:xfrm>
            <a:off x="12437636" y="3010959"/>
            <a:ext cx="5667953" cy="5715058"/>
          </a:xfrm>
          <a:prstGeom prst="ellipse">
            <a:avLst/>
          </a:prstGeom>
          <a:solidFill>
            <a:schemeClr val="bg1"/>
          </a:solidFill>
          <a:ln w="76200">
            <a:solidFill>
              <a:srgbClr val="27536B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B63A9A9-1407-B94C-713C-C511910A6805}"/>
              </a:ext>
            </a:extLst>
          </p:cNvPr>
          <p:cNvSpPr txBox="1"/>
          <p:nvPr/>
        </p:nvSpPr>
        <p:spPr>
          <a:xfrm>
            <a:off x="12716663" y="4122961"/>
            <a:ext cx="5242417" cy="3380081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ctr" rtl="0"/>
            <a:r>
              <a:rPr lang="es-MX" sz="3600" b="0" i="0" u="none" strike="noStrike" dirty="0">
                <a:latin typeface="Avenir Next LT Pro"/>
                <a:ea typeface="Calibri"/>
              </a:rPr>
              <a:t>La cifra anual de </a:t>
            </a:r>
            <a:r>
              <a:rPr lang="es-MX" sz="3600" b="1" i="0" u="none" strike="noStrike" dirty="0">
                <a:latin typeface="Avenir Next LT Pro"/>
                <a:ea typeface="Calibri"/>
              </a:rPr>
              <a:t>nuevas infecciones por el VIH </a:t>
            </a:r>
            <a:r>
              <a:rPr lang="es-MX" sz="3600" b="0" i="0" u="none" strike="noStrike" dirty="0">
                <a:latin typeface="Avenir Next LT Pro"/>
                <a:ea typeface="Calibri"/>
              </a:rPr>
              <a:t>entre </a:t>
            </a:r>
            <a:r>
              <a:rPr lang="es-MX" sz="3600" b="1" i="0" u="none" strike="noStrike" dirty="0">
                <a:latin typeface="Avenir Next LT Pro"/>
                <a:ea typeface="Calibri"/>
              </a:rPr>
              <a:t>mujeres transgénero latinas </a:t>
            </a:r>
            <a:r>
              <a:rPr lang="es-MX" sz="3600" b="1" i="0" u="none" strike="noStrike" dirty="0">
                <a:solidFill>
                  <a:srgbClr val="953735"/>
                </a:solidFill>
                <a:latin typeface="Avenir Next LT Pro"/>
                <a:ea typeface="Calibri"/>
              </a:rPr>
              <a:t>aumentó </a:t>
            </a:r>
          </a:p>
          <a:p>
            <a:pPr algn="ctr" rtl="0"/>
            <a:r>
              <a:rPr lang="es-MX" sz="3600" b="1" i="0" u="none" strike="noStrike" dirty="0">
                <a:solidFill>
                  <a:srgbClr val="953735"/>
                </a:solidFill>
                <a:latin typeface="Avenir Next LT Pro"/>
                <a:ea typeface="Calibri"/>
              </a:rPr>
              <a:t>en un</a:t>
            </a:r>
            <a:r>
              <a:rPr lang="es-MX" sz="3600" b="0" i="0" u="none" strike="noStrike" dirty="0">
                <a:latin typeface="Avenir Next LT Pro"/>
                <a:ea typeface="Calibri"/>
              </a:rPr>
              <a:t> </a:t>
            </a:r>
            <a:r>
              <a:rPr lang="es-MX" sz="3600" b="1" dirty="0">
                <a:solidFill>
                  <a:srgbClr val="953735"/>
                </a:solidFill>
                <a:latin typeface="Avenir Next LT Pro"/>
                <a:ea typeface="Calibri"/>
              </a:rPr>
              <a:t>94 %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venir Next LT Pro"/>
                <a:ea typeface="Calibri"/>
                <a:cs typeface="Arial"/>
              </a:rPr>
              <a:t>(entre el año 2014 y 2022)</a:t>
            </a:r>
            <a:r>
              <a:rPr lang="es-MX" sz="3600" dirty="0">
                <a:latin typeface="Avenir Next LT Pro"/>
                <a:ea typeface="Calibri"/>
              </a:rPr>
              <a:t>*</a:t>
            </a:r>
            <a:endParaRPr lang="en-US" sz="3600" dirty="0">
              <a:latin typeface="Avenir Next LT Pro"/>
              <a:ea typeface="Calibri"/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168CBB31-0E60-35BF-E7F6-637F32FA60E7}"/>
              </a:ext>
            </a:extLst>
          </p:cNvPr>
          <p:cNvSpPr/>
          <p:nvPr/>
        </p:nvSpPr>
        <p:spPr>
          <a:xfrm>
            <a:off x="11518657" y="2902468"/>
            <a:ext cx="1214561" cy="1224655"/>
          </a:xfrm>
          <a:prstGeom prst="ellipse">
            <a:avLst/>
          </a:prstGeom>
          <a:solidFill>
            <a:srgbClr val="DF532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 rtl="0"/>
            <a:r>
              <a:rPr lang="es-MX" sz="8000" b="0" i="0" u="none" strike="noStrike" dirty="0">
                <a:solidFill>
                  <a:srgbClr val="FFFFFF"/>
                </a:solidFill>
                <a:latin typeface="Montserrat Ultra-Bold"/>
              </a:rPr>
              <a:t>!</a:t>
            </a: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77C11925-7DC7-0957-D070-8DA2E556DDE5}"/>
              </a:ext>
            </a:extLst>
          </p:cNvPr>
          <p:cNvSpPr/>
          <p:nvPr/>
        </p:nvSpPr>
        <p:spPr>
          <a:xfrm>
            <a:off x="12533805" y="2900387"/>
            <a:ext cx="1214561" cy="1224655"/>
          </a:xfrm>
          <a:prstGeom prst="ellipse">
            <a:avLst/>
          </a:prstGeom>
          <a:solidFill>
            <a:srgbClr val="DF532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 rtl="0"/>
            <a:r>
              <a:rPr lang="es-MX" sz="8000" b="0" i="0" u="none" strike="noStrike" dirty="0">
                <a:solidFill>
                  <a:srgbClr val="FFFFFF"/>
                </a:solidFill>
                <a:latin typeface="Montserrat Ultra-Bold"/>
              </a:rPr>
              <a:t>!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A667821-24EA-4851-66BF-00DA522A757A}"/>
              </a:ext>
            </a:extLst>
          </p:cNvPr>
          <p:cNvSpPr txBox="1"/>
          <p:nvPr/>
        </p:nvSpPr>
        <p:spPr>
          <a:xfrm>
            <a:off x="13269777" y="9134943"/>
            <a:ext cx="4739927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MX" sz="2000" dirty="0">
                <a:latin typeface="Avenir Next LT Pro"/>
                <a:ea typeface="Calibri"/>
              </a:rPr>
              <a:t>* Nota: No hay información disponible sobre los indicadores de la incidencia</a:t>
            </a:r>
            <a:endParaRPr lang="en-US" sz="2000" dirty="0">
              <a:latin typeface="Avenir Next LT Pro"/>
              <a:ea typeface="Calibri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95D3E64-E258-4AC5-4DA9-E757E8C8E5D7}"/>
              </a:ext>
            </a:extLst>
          </p:cNvPr>
          <p:cNvSpPr txBox="1"/>
          <p:nvPr/>
        </p:nvSpPr>
        <p:spPr>
          <a:xfrm>
            <a:off x="937134" y="7655593"/>
            <a:ext cx="4297473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0"/>
            <a:r>
              <a:rPr lang="es-MX" sz="2400" b="0" i="0" u="none" strike="noStrike" dirty="0">
                <a:latin typeface="Avenir Next LT Pro"/>
                <a:ea typeface="Calibri"/>
              </a:rPr>
              <a:t>(en comparación con </a:t>
            </a:r>
            <a:r>
              <a:rPr lang="es-MX" sz="2400" b="1" i="0" u="none" strike="noStrike" dirty="0">
                <a:latin typeface="Avenir Next LT Pro"/>
                <a:ea typeface="Calibri"/>
              </a:rPr>
              <a:t>1 de 4</a:t>
            </a:r>
            <a:r>
              <a:rPr lang="es-MX" sz="2400" b="0" i="0" u="none" strike="noStrike" dirty="0">
                <a:latin typeface="Avenir Next LT Pro"/>
                <a:ea typeface="Calibri"/>
              </a:rPr>
              <a:t> </a:t>
            </a:r>
          </a:p>
          <a:p>
            <a:pPr algn="ctr" rtl="0"/>
            <a:r>
              <a:rPr lang="es-MX" sz="2400" b="0" i="0" u="none" strike="noStrike" dirty="0">
                <a:latin typeface="Avenir Next LT Pro"/>
                <a:ea typeface="Calibri"/>
              </a:rPr>
              <a:t>en el año 2010)</a:t>
            </a:r>
            <a:endParaRPr lang="en-US" sz="2400" dirty="0">
              <a:latin typeface="Avenir Next LT Pro" panose="020B0504020202020204" pitchFamily="34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958280F1-AD71-78F7-9389-5946F689F0F5}"/>
              </a:ext>
            </a:extLst>
          </p:cNvPr>
          <p:cNvSpPr txBox="1"/>
          <p:nvPr/>
        </p:nvSpPr>
        <p:spPr>
          <a:xfrm>
            <a:off x="17889516" y="9804352"/>
            <a:ext cx="39848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dirty="0">
                <a:solidFill>
                  <a:schemeClr val="bg1">
                    <a:lumMod val="50000"/>
                  </a:schemeClr>
                </a:solidFill>
              </a:rPr>
              <a:t>6</a:t>
            </a:r>
            <a:endParaRPr lang="en-US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8601831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5C6846A7-6763-F2F5-1031-D8B94F9C422D}"/>
              </a:ext>
            </a:extLst>
          </p:cNvPr>
          <p:cNvSpPr txBox="1"/>
          <p:nvPr/>
        </p:nvSpPr>
        <p:spPr>
          <a:xfrm>
            <a:off x="517230" y="182295"/>
            <a:ext cx="17237797" cy="1169551"/>
          </a:xfrm>
          <a:prstGeom prst="rect">
            <a:avLst/>
          </a:prstGeom>
        </p:spPr>
        <p:txBody>
          <a:bodyPr wrap="square" lIns="0" tIns="0" rIns="0" bIns="0" rtlCol="0" anchor="t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s-MX" sz="3600" b="1" i="0" u="sng" strike="noStrike" kern="1200" cap="none" spc="470" normalizeH="0" baseline="0" noProof="0" dirty="0">
                <a:solidFill>
                  <a:srgbClr val="953735"/>
                </a:solidFill>
                <a:uLnTx/>
                <a:uFillTx/>
                <a:latin typeface="Montserrat Ultra-Bold"/>
              </a:rPr>
              <a:t>PROGRESO NO EQUITATIVO RESPECTO A LA PREVENCIÓN Y ATENCIÓN DEL VIH</a:t>
            </a:r>
            <a:r>
              <a:rPr kumimoji="0" lang="es-MX" sz="3600" b="1" i="0" strike="noStrike" kern="1200" cap="none" spc="470" normalizeH="0" baseline="0" noProof="0" dirty="0">
                <a:solidFill>
                  <a:srgbClr val="953735"/>
                </a:solidFill>
                <a:uLnTx/>
                <a:uFillTx/>
                <a:latin typeface="Montserrat Ultra-Bold"/>
              </a:rPr>
              <a:t> </a:t>
            </a:r>
            <a:r>
              <a:rPr kumimoji="0" lang="es-MX" sz="3600" b="1" i="0" u="none" strike="noStrike" kern="1200" cap="none" spc="470" normalizeH="0" baseline="0" noProof="0" dirty="0">
                <a:uLnTx/>
                <a:uFillTx/>
                <a:latin typeface="Montserrat Ultra-Bold"/>
              </a:rPr>
              <a:t>EN LA POBLACIÓN LATINA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93DBE6C-D218-9398-C6B1-98F6E0E3E159}"/>
              </a:ext>
            </a:extLst>
          </p:cNvPr>
          <p:cNvSpPr txBox="1"/>
          <p:nvPr/>
        </p:nvSpPr>
        <p:spPr>
          <a:xfrm>
            <a:off x="338123" y="2030258"/>
            <a:ext cx="8185865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noAutofit/>
          </a:bodyPr>
          <a:lstStyle/>
          <a:p>
            <a:pPr rtl="0"/>
            <a:r>
              <a:rPr lang="es-MX" sz="2800" b="1" i="0" u="none" strike="noStrike" dirty="0">
                <a:latin typeface="Avenir Next LT Pro"/>
              </a:rPr>
              <a:t>Prevención: </a:t>
            </a:r>
            <a:r>
              <a:rPr lang="es-MX" sz="2800" b="0" i="0" u="none" strike="noStrike" dirty="0">
                <a:latin typeface="Avenir Next LT Pro"/>
              </a:rPr>
              <a:t>El alcance de PrEP no es equitativo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237A7714-365A-FF34-FDA2-A3C185906DC0}"/>
              </a:ext>
            </a:extLst>
          </p:cNvPr>
          <p:cNvCxnSpPr/>
          <p:nvPr/>
        </p:nvCxnSpPr>
        <p:spPr>
          <a:xfrm flipH="1">
            <a:off x="9318927" y="2226807"/>
            <a:ext cx="0" cy="7498080"/>
          </a:xfrm>
          <a:prstGeom prst="line">
            <a:avLst/>
          </a:prstGeom>
          <a:ln w="28575">
            <a:solidFill>
              <a:srgbClr val="67779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39BBC9B4-A8F5-ECCB-71F3-195F58F7975F}"/>
              </a:ext>
            </a:extLst>
          </p:cNvPr>
          <p:cNvSpPr txBox="1"/>
          <p:nvPr/>
        </p:nvSpPr>
        <p:spPr>
          <a:xfrm>
            <a:off x="9764013" y="2008497"/>
            <a:ext cx="7935403" cy="249299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noAutofit/>
          </a:bodyPr>
          <a:lstStyle/>
          <a:p>
            <a:pPr rtl="0"/>
            <a:r>
              <a:rPr lang="es-MX" sz="2800" b="1" i="0" u="none" strike="noStrike" dirty="0">
                <a:latin typeface="Avenir Next LT Pro"/>
              </a:rPr>
              <a:t>Proceso continuo de atención: </a:t>
            </a:r>
          </a:p>
          <a:p>
            <a:endParaRPr lang="en-US" sz="2800" b="1" dirty="0">
              <a:latin typeface="Avenir Next LT Pro" panose="020B0504020202020204" pitchFamily="34" charset="0"/>
            </a:endParaRPr>
          </a:p>
          <a:p>
            <a:pPr rtl="0"/>
            <a:r>
              <a:rPr lang="es-MX" sz="2800" b="1" i="0" u="none" strike="noStrike" dirty="0">
                <a:latin typeface="Avenir Next LT Pro"/>
              </a:rPr>
              <a:t>Cada año</a:t>
            </a:r>
            <a:r>
              <a:rPr lang="es-MX" sz="2800" b="0" i="0" u="none" strike="noStrike" dirty="0">
                <a:latin typeface="Avenir Next LT Pro"/>
              </a:rPr>
              <a:t> entre el 2017 y el 2022, la población latina que vive con el VIH (</a:t>
            </a:r>
            <a:r>
              <a:rPr lang="es-MX" sz="2300" b="0" i="0" u="none" strike="noStrike" dirty="0">
                <a:latin typeface="Avenir Next LT Pro"/>
              </a:rPr>
              <a:t>en comparación con el total de PVV</a:t>
            </a:r>
            <a:r>
              <a:rPr lang="es-MX" sz="2800" b="0" i="0" u="none" strike="noStrike" dirty="0">
                <a:latin typeface="Avenir Next LT Pro"/>
              </a:rPr>
              <a:t>) presentó más probabilidades de: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8619890-5402-071F-46EC-D14FA0F5C96D}"/>
              </a:ext>
            </a:extLst>
          </p:cNvPr>
          <p:cNvSpPr txBox="1"/>
          <p:nvPr/>
        </p:nvSpPr>
        <p:spPr>
          <a:xfrm>
            <a:off x="9863469" y="4554495"/>
            <a:ext cx="8073679" cy="3889847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marL="742950" lvl="1" indent="-285750" rtl="0">
              <a:buFont typeface="Wingdings" panose="05000000000000000000" pitchFamily="2" charset="2"/>
              <a:buChar char="§"/>
            </a:pPr>
            <a:r>
              <a:rPr lang="es-MX" sz="3200" b="0" i="0" u="none" strike="noStrike" dirty="0">
                <a:latin typeface="Avenir Next LT Pro"/>
                <a:ea typeface="Calibri"/>
                <a:cs typeface="Times New Roman"/>
              </a:rPr>
              <a:t>No conocer su estado serológico (</a:t>
            </a:r>
            <a:r>
              <a:rPr lang="es-MX" sz="3200" b="1" i="0" u="none" strike="noStrike" dirty="0">
                <a:latin typeface="Avenir Next LT Pro"/>
                <a:ea typeface="Calibri"/>
                <a:cs typeface="Times New Roman"/>
              </a:rPr>
              <a:t>Pruebas de detección</a:t>
            </a:r>
            <a:r>
              <a:rPr lang="es-MX" sz="3200" b="0" i="0" u="none" strike="noStrike" dirty="0">
                <a:latin typeface="Avenir Next LT Pro"/>
                <a:ea typeface="Calibri"/>
                <a:cs typeface="Times New Roman"/>
              </a:rPr>
              <a:t>) </a:t>
            </a:r>
          </a:p>
          <a:p>
            <a:pPr lvl="1" rtl="0">
              <a:lnSpc>
                <a:spcPct val="107000"/>
              </a:lnSpc>
              <a:spcAft>
                <a:spcPts val="600"/>
              </a:spcAft>
            </a:pPr>
            <a:r>
              <a:rPr lang="es-MX" sz="3200" dirty="0">
                <a:solidFill>
                  <a:srgbClr val="C00000"/>
                </a:solidFill>
                <a:latin typeface="Avenir Next LT Pro"/>
                <a:ea typeface="Calibri"/>
                <a:cs typeface="Times New Roman"/>
              </a:rPr>
              <a:t>	</a:t>
            </a:r>
            <a:r>
              <a:rPr lang="es-MX" sz="2400" b="0" i="0" u="none" strike="noStrike" dirty="0">
                <a:solidFill>
                  <a:schemeClr val="accent2">
                    <a:lumMod val="75000"/>
                  </a:schemeClr>
                </a:solidFill>
                <a:latin typeface="Avenir Next LT Pro"/>
                <a:ea typeface="Calibri"/>
                <a:cs typeface="Times New Roman"/>
              </a:rPr>
              <a:t>16 % </a:t>
            </a:r>
            <a:r>
              <a:rPr lang="es-MX" sz="2400" b="0" i="0" u="none" strike="noStrike" dirty="0">
                <a:latin typeface="Avenir Next LT Pro"/>
                <a:ea typeface="Calibri"/>
                <a:cs typeface="Times New Roman"/>
              </a:rPr>
              <a:t>vs. 13 % </a:t>
            </a:r>
            <a:r>
              <a:rPr lang="es-MX" b="0" i="0" u="none" strike="noStrike" dirty="0">
                <a:latin typeface="Avenir Next LT Pro"/>
                <a:ea typeface="Calibri"/>
                <a:cs typeface="Times New Roman"/>
              </a:rPr>
              <a:t>(2022)</a:t>
            </a:r>
            <a:endParaRPr lang="en-US" sz="2800" dirty="0">
              <a:effectLst/>
              <a:latin typeface="Avenir Next LT Pro" panose="020B05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742950" lvl="1" indent="-285750" rtl="0">
              <a:buFont typeface="Wingdings" panose="05000000000000000000" pitchFamily="2" charset="2"/>
              <a:buChar char="§"/>
            </a:pPr>
            <a:r>
              <a:rPr lang="es-MX" sz="3200" b="0" i="0" u="none" strike="noStrike" dirty="0">
                <a:latin typeface="Avenir Next LT Pro"/>
                <a:ea typeface="Calibri"/>
                <a:cs typeface="Times New Roman"/>
              </a:rPr>
              <a:t>No recibir ningún tipo de atención del VIH (</a:t>
            </a:r>
            <a:r>
              <a:rPr lang="es-MX" sz="3200" b="1" i="0" u="none" strike="noStrike" dirty="0">
                <a:latin typeface="Avenir Next LT Pro"/>
                <a:ea typeface="Calibri"/>
                <a:cs typeface="Times New Roman"/>
              </a:rPr>
              <a:t>Tratamiento</a:t>
            </a:r>
            <a:r>
              <a:rPr lang="es-MX" sz="3200" b="0" i="0" u="none" strike="noStrike" dirty="0">
                <a:latin typeface="Avenir Next LT Pro"/>
                <a:ea typeface="Calibri"/>
                <a:cs typeface="Times New Roman"/>
              </a:rPr>
              <a:t>) </a:t>
            </a:r>
          </a:p>
          <a:p>
            <a:pPr lvl="1" rtl="0">
              <a:lnSpc>
                <a:spcPct val="107000"/>
              </a:lnSpc>
              <a:spcAft>
                <a:spcPts val="600"/>
              </a:spcAft>
            </a:pPr>
            <a:r>
              <a:rPr lang="es-MX" sz="3200" dirty="0">
                <a:solidFill>
                  <a:srgbClr val="C00000"/>
                </a:solidFill>
                <a:latin typeface="Avenir Next LT Pro"/>
                <a:ea typeface="Calibri"/>
                <a:cs typeface="Times New Roman"/>
              </a:rPr>
              <a:t>	</a:t>
            </a:r>
            <a:r>
              <a:rPr lang="es-MX" sz="3200" dirty="0">
                <a:solidFill>
                  <a:schemeClr val="accent2">
                    <a:lumMod val="75000"/>
                  </a:schemeClr>
                </a:solidFill>
                <a:latin typeface="Avenir Next LT Pro"/>
                <a:ea typeface="Calibri"/>
                <a:cs typeface="Times New Roman"/>
              </a:rPr>
              <a:t>~</a:t>
            </a:r>
            <a:r>
              <a:rPr lang="es-MX" sz="2400" b="0" i="0" u="none" strike="noStrike" dirty="0">
                <a:solidFill>
                  <a:schemeClr val="accent2">
                    <a:lumMod val="75000"/>
                  </a:schemeClr>
                </a:solidFill>
                <a:latin typeface="Avenir Next LT Pro"/>
                <a:ea typeface="Calibri"/>
                <a:cs typeface="Times New Roman"/>
              </a:rPr>
              <a:t>38 % </a:t>
            </a:r>
            <a:r>
              <a:rPr lang="es-MX" sz="2400" b="0" i="0" u="none" strike="noStrike" dirty="0">
                <a:latin typeface="Avenir Next LT Pro"/>
                <a:ea typeface="Calibri"/>
                <a:cs typeface="Times New Roman"/>
              </a:rPr>
              <a:t>vs. 34 % </a:t>
            </a:r>
            <a:r>
              <a:rPr lang="es-MX" b="0" i="0" u="none" strike="noStrike" dirty="0">
                <a:latin typeface="Avenir Next LT Pro"/>
                <a:ea typeface="Calibri"/>
                <a:cs typeface="Times New Roman"/>
              </a:rPr>
              <a:t>(2022)</a:t>
            </a:r>
          </a:p>
          <a:p>
            <a:pPr marL="742950" lvl="1" indent="-285750" rtl="0">
              <a:buFont typeface="Wingdings" panose="05000000000000000000" pitchFamily="2" charset="2"/>
              <a:buChar char="§"/>
            </a:pPr>
            <a:r>
              <a:rPr lang="es-MX" sz="3200" b="0" i="0" u="none" strike="noStrike" dirty="0">
                <a:latin typeface="Avenir Next LT Pro"/>
                <a:ea typeface="Calibri"/>
              </a:rPr>
              <a:t>No alcanzar </a:t>
            </a:r>
            <a:r>
              <a:rPr lang="es-MX" sz="3200" b="1" i="0" u="none" strike="noStrike" dirty="0">
                <a:latin typeface="Avenir Next LT Pro"/>
                <a:ea typeface="Calibri"/>
              </a:rPr>
              <a:t>supresión viral</a:t>
            </a:r>
            <a:r>
              <a:rPr lang="es-MX" sz="3200" b="0" i="0" u="none" strike="noStrike" dirty="0">
                <a:latin typeface="Avenir Next LT Pro"/>
                <a:ea typeface="Calibri"/>
              </a:rPr>
              <a:t> </a:t>
            </a:r>
          </a:p>
          <a:p>
            <a:pPr lvl="1" rtl="0">
              <a:lnSpc>
                <a:spcPct val="107000"/>
              </a:lnSpc>
            </a:pPr>
            <a:r>
              <a:rPr lang="es-MX" sz="3200" dirty="0">
                <a:solidFill>
                  <a:srgbClr val="C00000"/>
                </a:solidFill>
                <a:latin typeface="Avenir Next LT Pro"/>
                <a:ea typeface="Calibri"/>
              </a:rPr>
              <a:t>	</a:t>
            </a:r>
            <a:r>
              <a:rPr lang="es-MX" sz="2400" b="0" i="0" u="none" strike="noStrike" dirty="0">
                <a:solidFill>
                  <a:schemeClr val="accent2">
                    <a:lumMod val="75000"/>
                  </a:schemeClr>
                </a:solidFill>
                <a:latin typeface="Avenir Next LT Pro"/>
                <a:ea typeface="Calibri"/>
              </a:rPr>
              <a:t>46 % </a:t>
            </a:r>
            <a:r>
              <a:rPr lang="es-MX" sz="2400" b="0" i="0" u="none" strike="noStrike" dirty="0">
                <a:latin typeface="Avenir Next LT Pro"/>
                <a:ea typeface="Calibri"/>
              </a:rPr>
              <a:t>vs. 43 % </a:t>
            </a:r>
            <a:r>
              <a:rPr lang="es-MX" b="0" i="0" u="none" strike="noStrike" dirty="0">
                <a:latin typeface="Avenir Next LT Pro"/>
                <a:ea typeface="Calibri"/>
              </a:rPr>
              <a:t>(2022)</a:t>
            </a:r>
            <a:endParaRPr lang="en-US" sz="2400" dirty="0">
              <a:latin typeface="Avenir Next LT Pro" panose="020B05040202020202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C64E763-DF76-A02B-FF93-038FC80373A0}"/>
              </a:ext>
            </a:extLst>
          </p:cNvPr>
          <p:cNvSpPr txBox="1"/>
          <p:nvPr/>
        </p:nvSpPr>
        <p:spPr>
          <a:xfrm>
            <a:off x="0" y="9835418"/>
            <a:ext cx="17979834" cy="461665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rtl="0"/>
            <a:r>
              <a:rPr lang="es-MX" sz="1200" b="0" i="0" u="none" strike="noStrike" dirty="0">
                <a:latin typeface="Avenir Next LT Pro"/>
              </a:rPr>
              <a:t>Fuentes: Sullivan PS, et al. </a:t>
            </a:r>
            <a:r>
              <a:rPr lang="es-MX" sz="1200" b="0" i="0" u="none" strike="noStrike" dirty="0" err="1">
                <a:latin typeface="Avenir Next LT Pro"/>
              </a:rPr>
              <a:t>Equity</a:t>
            </a:r>
            <a:r>
              <a:rPr lang="es-MX" sz="1200" b="0" i="0" u="none" strike="noStrike" dirty="0">
                <a:latin typeface="Avenir Next LT Pro"/>
              </a:rPr>
              <a:t> of PrEP </a:t>
            </a:r>
            <a:r>
              <a:rPr lang="es-MX" sz="1200" b="0" i="0" u="none" strike="noStrike" dirty="0" err="1">
                <a:latin typeface="Avenir Next LT Pro"/>
              </a:rPr>
              <a:t>uptake</a:t>
            </a:r>
            <a:r>
              <a:rPr lang="es-MX" sz="1200" b="0" i="0" u="none" strike="noStrike" dirty="0">
                <a:latin typeface="Avenir Next LT Pro"/>
              </a:rPr>
              <a:t> [</a:t>
            </a:r>
            <a:r>
              <a:rPr lang="es-MX" sz="1200" b="0" i="1" u="none" strike="noStrike" dirty="0">
                <a:latin typeface="Avenir Next LT Pro"/>
              </a:rPr>
              <a:t>Equidad respecto al uso de PrEP</a:t>
            </a:r>
            <a:r>
              <a:rPr lang="es-MX" sz="1200" b="0" i="0" u="none" strike="noStrike" dirty="0">
                <a:latin typeface="Avenir Next LT Pro"/>
              </a:rPr>
              <a:t>]. The Lancet Regional </a:t>
            </a:r>
            <a:r>
              <a:rPr lang="es-MX" sz="1200" b="0" i="0" u="none" strike="noStrike" dirty="0" err="1">
                <a:latin typeface="Avenir Next LT Pro"/>
              </a:rPr>
              <a:t>Health</a:t>
            </a:r>
            <a:r>
              <a:rPr lang="es-MX" sz="1200" b="0" i="0" u="none" strike="noStrike" dirty="0">
                <a:latin typeface="Avenir Next LT Pro"/>
              </a:rPr>
              <a:t>–</a:t>
            </a:r>
            <a:r>
              <a:rPr lang="es-MX" sz="1200" b="0" i="0" u="none" strike="noStrike" dirty="0" err="1">
                <a:latin typeface="Avenir Next LT Pro"/>
              </a:rPr>
              <a:t>Americas</a:t>
            </a:r>
            <a:r>
              <a:rPr lang="es-MX" sz="1200" b="0" i="0" u="none" strike="noStrike" dirty="0">
                <a:latin typeface="Avenir Next LT Pro"/>
              </a:rPr>
              <a:t>. 2024:1;33;</a:t>
            </a:r>
            <a:r>
              <a:rPr lang="es-MX" sz="1200" dirty="0">
                <a:latin typeface="Avenir Next LT Pro"/>
              </a:rPr>
              <a:t> </a:t>
            </a:r>
            <a:r>
              <a:rPr lang="es-MX" sz="1200" b="0" i="0" u="none" strike="noStrike" dirty="0">
                <a:latin typeface="Avenir Next LT Pro"/>
              </a:rPr>
              <a:t>CDC. NCHHSTP </a:t>
            </a:r>
            <a:r>
              <a:rPr lang="es-MX" sz="1200" b="0" i="0" u="none" strike="noStrike" dirty="0" err="1">
                <a:latin typeface="Avenir Next LT Pro"/>
              </a:rPr>
              <a:t>AtlasPlus</a:t>
            </a:r>
            <a:r>
              <a:rPr lang="es-MX" sz="1200" b="0" i="0" u="none" strike="noStrike" dirty="0">
                <a:latin typeface="Avenir Next LT Pro"/>
              </a:rPr>
              <a:t>. Consultado el 12 de septiembre de 2024. https://www.cdc.gov/nchhstp/atlas/index.htm; CDC. Informe complementario de vigilancia del VIH 2024;29(No. 2).</a:t>
            </a:r>
            <a:endParaRPr lang="en-US" sz="1200" u="sng" dirty="0">
              <a:effectLst/>
              <a:latin typeface="Avenir Next LT Pro" panose="020B0504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625C439-3478-3CEA-ECFF-33EDCBB934BD}"/>
              </a:ext>
            </a:extLst>
          </p:cNvPr>
          <p:cNvSpPr txBox="1"/>
          <p:nvPr/>
        </p:nvSpPr>
        <p:spPr>
          <a:xfrm>
            <a:off x="450272" y="3030988"/>
            <a:ext cx="9019637" cy="43088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rtl="0"/>
            <a:r>
              <a:rPr lang="es-MX" sz="2000" b="0" i="0" u="sng" strike="noStrike" dirty="0">
                <a:solidFill>
                  <a:srgbClr val="000000"/>
                </a:solidFill>
                <a:latin typeface="Avenir Next LT Pro"/>
              </a:rPr>
              <a:t>Número de personas tomando PrEP por diagnóstico nuevo del VIH, 2021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6B4B1A0E-FCF6-6A30-A86D-805E0D31B8EC}"/>
              </a:ext>
            </a:extLst>
          </p:cNvPr>
          <p:cNvSpPr txBox="1"/>
          <p:nvPr/>
        </p:nvSpPr>
        <p:spPr>
          <a:xfrm>
            <a:off x="7023416" y="8595334"/>
            <a:ext cx="2027583" cy="1009569"/>
          </a:xfrm>
          <a:prstGeom prst="rect">
            <a:avLst/>
          </a:prstGeom>
          <a:solidFill>
            <a:srgbClr val="EEF2F6"/>
          </a:solidFill>
        </p:spPr>
        <p:txBody>
          <a:bodyPr wrap="square" rtlCol="0">
            <a:noAutofit/>
          </a:bodyPr>
          <a:lstStyle/>
          <a:p>
            <a:pPr rtl="0"/>
            <a:r>
              <a:rPr lang="es-MX" sz="2000" b="0" i="1" u="none" strike="noStrike" dirty="0">
                <a:solidFill>
                  <a:srgbClr val="000000"/>
                </a:solidFill>
                <a:latin typeface="Avenir Next LT Pro"/>
              </a:rPr>
              <a:t>Adaptación a partir de Sullivan et al. 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46484618-7B4A-2A0D-2FA6-CDEF095BAFF4}"/>
              </a:ext>
            </a:extLst>
          </p:cNvPr>
          <p:cNvSpPr txBox="1"/>
          <p:nvPr/>
        </p:nvSpPr>
        <p:spPr>
          <a:xfrm>
            <a:off x="9451391" y="9089698"/>
            <a:ext cx="8775381" cy="67710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rtl="0"/>
            <a:r>
              <a:rPr lang="es-MX" sz="1600" b="0" i="1" u="none" strike="noStrike" dirty="0">
                <a:solidFill>
                  <a:srgbClr val="000000"/>
                </a:solidFill>
                <a:latin typeface="Avenir Next LT Pro"/>
              </a:rPr>
              <a:t>Los porcentajes presentados corresponden a un proceso continuo de atención con enfoque de prevalencia (con base en estimados de casos diagnosticados y no diagnosticados)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B4E7026-A0FB-EEEA-26C9-27707A6C206B}"/>
              </a:ext>
            </a:extLst>
          </p:cNvPr>
          <p:cNvSpPr txBox="1"/>
          <p:nvPr/>
        </p:nvSpPr>
        <p:spPr>
          <a:xfrm>
            <a:off x="6429041" y="6433194"/>
            <a:ext cx="2757423" cy="76944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rtl="0"/>
            <a:r>
              <a:rPr lang="es-MX" sz="2800" b="0" i="0" u="none" strike="noStrike" dirty="0">
                <a:latin typeface="Avenir Next LT Pro"/>
              </a:rPr>
              <a:t>Inequidad</a:t>
            </a:r>
          </a:p>
          <a:p>
            <a:pPr rtl="0"/>
            <a:r>
              <a:rPr lang="es-MX" sz="1600" b="0" i="0" u="none" strike="noStrike" dirty="0">
                <a:solidFill>
                  <a:srgbClr val="000000"/>
                </a:solidFill>
                <a:latin typeface="Avenir Next LT Pro"/>
              </a:rPr>
              <a:t>(prevenible, injustificado, injusto)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3D939C3-09DE-323D-7212-F81B69DECDAA}"/>
              </a:ext>
            </a:extLst>
          </p:cNvPr>
          <p:cNvSpPr txBox="1"/>
          <p:nvPr/>
        </p:nvSpPr>
        <p:spPr>
          <a:xfrm>
            <a:off x="17889516" y="9804352"/>
            <a:ext cx="39848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dirty="0">
                <a:solidFill>
                  <a:schemeClr val="bg1">
                    <a:lumMod val="50000"/>
                  </a:schemeClr>
                </a:solidFill>
              </a:rPr>
              <a:t>7</a:t>
            </a:r>
            <a:endParaRPr 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id="{D3D14FEE-89CD-2227-A6F8-5D0CD201525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92093885"/>
              </p:ext>
            </p:extLst>
          </p:nvPr>
        </p:nvGraphicFramePr>
        <p:xfrm>
          <a:off x="779224" y="3701143"/>
          <a:ext cx="5517357" cy="600739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Right Brace 10">
            <a:extLst>
              <a:ext uri="{FF2B5EF4-FFF2-40B4-BE49-F238E27FC236}">
                <a16:creationId xmlns:a16="http://schemas.microsoft.com/office/drawing/2014/main" id="{CD5BA80E-98E3-0E7D-B512-9EAB8A5ECA61}"/>
              </a:ext>
            </a:extLst>
          </p:cNvPr>
          <p:cNvSpPr/>
          <p:nvPr/>
        </p:nvSpPr>
        <p:spPr>
          <a:xfrm>
            <a:off x="5611444" y="5268686"/>
            <a:ext cx="781538" cy="2973934"/>
          </a:xfrm>
          <a:prstGeom prst="rightBrac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4236148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>
            <a:extLst>
              <a:ext uri="{FF2B5EF4-FFF2-40B4-BE49-F238E27FC236}">
                <a16:creationId xmlns:a16="http://schemas.microsoft.com/office/drawing/2014/main" id="{94B28166-5C10-146B-657C-1C9513E413EF}"/>
              </a:ext>
            </a:extLst>
          </p:cNvPr>
          <p:cNvGrpSpPr/>
          <p:nvPr/>
        </p:nvGrpSpPr>
        <p:grpSpPr>
          <a:xfrm>
            <a:off x="287627" y="2109182"/>
            <a:ext cx="8050552" cy="7057574"/>
            <a:chOff x="318051" y="2705235"/>
            <a:chExt cx="8050552" cy="7057574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3162DB57-5E68-1556-AA03-C107910E7265}"/>
                </a:ext>
              </a:extLst>
            </p:cNvPr>
            <p:cNvSpPr/>
            <p:nvPr/>
          </p:nvSpPr>
          <p:spPr>
            <a:xfrm>
              <a:off x="318051" y="2705235"/>
              <a:ext cx="8050552" cy="7057574"/>
            </a:xfrm>
            <a:prstGeom prst="rect">
              <a:avLst/>
            </a:prstGeom>
            <a:solidFill>
              <a:schemeClr val="bg1"/>
            </a:solidFill>
            <a:ln w="19050"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en-US"/>
            </a:p>
          </p:txBody>
        </p:sp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C7F97EC2-0B7F-4E4F-8E73-F5BE6C82BB8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70676" y="2825099"/>
              <a:ext cx="7942269" cy="2896844"/>
            </a:xfrm>
            <a:prstGeom prst="rect">
              <a:avLst/>
            </a:prstGeom>
          </p:spPr>
        </p:pic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6AE3D827-D02E-5E35-2F3E-8E0CA22ED85A}"/>
                </a:ext>
              </a:extLst>
            </p:cNvPr>
            <p:cNvSpPr txBox="1"/>
            <p:nvPr/>
          </p:nvSpPr>
          <p:spPr>
            <a:xfrm>
              <a:off x="498253" y="6430244"/>
              <a:ext cx="7761769" cy="2308324"/>
            </a:xfrm>
            <a:prstGeom prst="rect">
              <a:avLst/>
            </a:prstGeom>
            <a:noFill/>
          </p:spPr>
          <p:txBody>
            <a:bodyPr wrap="square">
              <a:noAutofit/>
            </a:bodyPr>
            <a:lstStyle/>
            <a:p>
              <a:pPr rtl="0"/>
              <a:r>
                <a:rPr lang="es-MX" sz="3600" b="0" i="0" u="none" strike="noStrike" dirty="0">
                  <a:latin typeface="Times New Roman"/>
                  <a:cs typeface="Times New Roman"/>
                </a:rPr>
                <a:t>“</a:t>
              </a:r>
              <a:r>
                <a:rPr lang="es-MX" sz="3600" b="0" i="1" u="none" strike="noStrike" dirty="0">
                  <a:latin typeface="Times New Roman"/>
                  <a:cs typeface="Times New Roman"/>
                </a:rPr>
                <a:t>En instalaciones de atención de la salud se reportaron con frecuencia experiencias de estigma y discriminación a causa del VIH en contra de personas hispanas que viven con el VIH</a:t>
              </a:r>
              <a:r>
                <a:rPr lang="es-MX" sz="3600" b="0" i="0" u="none" strike="noStrike" dirty="0">
                  <a:latin typeface="Times New Roman"/>
                  <a:cs typeface="Times New Roman"/>
                </a:rPr>
                <a:t>.”</a:t>
              </a:r>
            </a:p>
          </p:txBody>
        </p: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B67168C2-C3D5-BF26-7546-0DB47433AF0C}"/>
                </a:ext>
              </a:extLst>
            </p:cNvPr>
            <p:cNvCxnSpPr/>
            <p:nvPr/>
          </p:nvCxnSpPr>
          <p:spPr>
            <a:xfrm>
              <a:off x="620199" y="5965270"/>
              <a:ext cx="740664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" name="TextBox 27">
            <a:extLst>
              <a:ext uri="{FF2B5EF4-FFF2-40B4-BE49-F238E27FC236}">
                <a16:creationId xmlns:a16="http://schemas.microsoft.com/office/drawing/2014/main" id="{BA98BCD6-9CBB-2EDF-BCBD-7902C9B5D62E}"/>
              </a:ext>
            </a:extLst>
          </p:cNvPr>
          <p:cNvSpPr txBox="1"/>
          <p:nvPr/>
        </p:nvSpPr>
        <p:spPr>
          <a:xfrm>
            <a:off x="11854046" y="9455876"/>
            <a:ext cx="2625719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rtl="0"/>
            <a:r>
              <a:rPr lang="es-MX" sz="1400" dirty="0">
                <a:latin typeface="Avenir Next LT Pro"/>
              </a:rPr>
              <a:t>Esta f</a:t>
            </a:r>
            <a:r>
              <a:rPr lang="es-MX" sz="1400" b="0" u="none" strike="noStrike" dirty="0">
                <a:latin typeface="Avenir Next LT Pro"/>
              </a:rPr>
              <a:t>igura ha sido adaptada visualmente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16441E27-447B-3326-F64D-A9CCDD95034A}"/>
              </a:ext>
            </a:extLst>
          </p:cNvPr>
          <p:cNvSpPr txBox="1"/>
          <p:nvPr/>
        </p:nvSpPr>
        <p:spPr>
          <a:xfrm>
            <a:off x="529365" y="184398"/>
            <a:ext cx="17237797" cy="1169551"/>
          </a:xfrm>
          <a:prstGeom prst="rect">
            <a:avLst/>
          </a:prstGeom>
        </p:spPr>
        <p:txBody>
          <a:bodyPr wrap="square" lIns="0" tIns="0" rIns="0" bIns="0" rtlCol="0" anchor="t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s-MX" sz="3800" b="1" i="0" u="sng" strike="noStrike" kern="1200" cap="none" spc="470" normalizeH="0" baseline="0" noProof="0" dirty="0">
                <a:solidFill>
                  <a:srgbClr val="953735"/>
                </a:solidFill>
                <a:uLnTx/>
                <a:uFillTx/>
                <a:latin typeface="Montserrat Ultra-Bold"/>
              </a:rPr>
              <a:t>EL ESTIGMA Y LA DISCRIMINACIÓN SON COMUNES </a:t>
            </a:r>
            <a:r>
              <a:rPr kumimoji="0" lang="es-MX" sz="3800" b="1" i="0" u="none" strike="noStrike" kern="1200" cap="none" spc="470" normalizeH="0" baseline="0" noProof="0" dirty="0">
                <a:uLnTx/>
                <a:uFillTx/>
                <a:latin typeface="Montserrat Ultra-Bold"/>
              </a:rPr>
              <a:t>PARA LAS PERSONAS LATINAS QUE VIVEN CON EL VIH</a:t>
            </a:r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CF13EECC-CA1A-438A-24DA-AC265EBA1348}"/>
              </a:ext>
            </a:extLst>
          </p:cNvPr>
          <p:cNvGrpSpPr/>
          <p:nvPr/>
        </p:nvGrpSpPr>
        <p:grpSpPr>
          <a:xfrm>
            <a:off x="9062720" y="1877697"/>
            <a:ext cx="9062423" cy="6342908"/>
            <a:chOff x="9062720" y="1877697"/>
            <a:chExt cx="9062423" cy="6342908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F9BE80B5-F3B3-B6BB-037A-F59E23D02488}"/>
                </a:ext>
              </a:extLst>
            </p:cNvPr>
            <p:cNvGrpSpPr/>
            <p:nvPr/>
          </p:nvGrpSpPr>
          <p:grpSpPr>
            <a:xfrm>
              <a:off x="9062720" y="2297928"/>
              <a:ext cx="8795908" cy="5922677"/>
              <a:chOff x="6059635" y="1693628"/>
              <a:chExt cx="9643599" cy="6093317"/>
            </a:xfrm>
          </p:grpSpPr>
          <p:pic>
            <p:nvPicPr>
              <p:cNvPr id="6" name="Picture 5">
                <a:extLst>
                  <a:ext uri="{FF2B5EF4-FFF2-40B4-BE49-F238E27FC236}">
                    <a16:creationId xmlns:a16="http://schemas.microsoft.com/office/drawing/2014/main" id="{F1FE8451-8659-D449-EE50-4963E12E82C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rcRect l="3891" b="17458"/>
              <a:stretch/>
            </p:blipFill>
            <p:spPr>
              <a:xfrm>
                <a:off x="6059635" y="1793636"/>
                <a:ext cx="9643599" cy="5993309"/>
              </a:xfrm>
              <a:prstGeom prst="rect">
                <a:avLst/>
              </a:prstGeom>
            </p:spPr>
          </p:pic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18AF97B5-9357-6568-9762-44E802829461}"/>
                  </a:ext>
                </a:extLst>
              </p:cNvPr>
              <p:cNvSpPr/>
              <p:nvPr/>
            </p:nvSpPr>
            <p:spPr>
              <a:xfrm>
                <a:off x="6798364" y="1693628"/>
                <a:ext cx="8904869" cy="77922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</p:grp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90A6CB7D-194F-353D-DF7D-ABFEE9ED9097}"/>
                </a:ext>
              </a:extLst>
            </p:cNvPr>
            <p:cNvCxnSpPr/>
            <p:nvPr/>
          </p:nvCxnSpPr>
          <p:spPr>
            <a:xfrm flipV="1">
              <a:off x="9636981" y="7585544"/>
              <a:ext cx="7935402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2EF363F5-90A3-7514-0601-D0932E7C129C}"/>
                </a:ext>
              </a:extLst>
            </p:cNvPr>
            <p:cNvCxnSpPr/>
            <p:nvPr/>
          </p:nvCxnSpPr>
          <p:spPr>
            <a:xfrm flipV="1">
              <a:off x="9636981" y="7030278"/>
              <a:ext cx="7935402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740071D1-9792-1F61-969A-21E3E21F0151}"/>
                </a:ext>
              </a:extLst>
            </p:cNvPr>
            <p:cNvCxnSpPr/>
            <p:nvPr/>
          </p:nvCxnSpPr>
          <p:spPr>
            <a:xfrm flipV="1">
              <a:off x="9636981" y="6481638"/>
              <a:ext cx="7935402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94B0E984-4499-11CF-2294-FEC3649835A9}"/>
                </a:ext>
              </a:extLst>
            </p:cNvPr>
            <p:cNvCxnSpPr/>
            <p:nvPr/>
          </p:nvCxnSpPr>
          <p:spPr>
            <a:xfrm flipV="1">
              <a:off x="9636981" y="5926372"/>
              <a:ext cx="7935402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8F36E176-5D7D-6535-4D48-B86B40261EDD}"/>
                </a:ext>
              </a:extLst>
            </p:cNvPr>
            <p:cNvCxnSpPr/>
            <p:nvPr/>
          </p:nvCxnSpPr>
          <p:spPr>
            <a:xfrm flipV="1">
              <a:off x="9636981" y="5352553"/>
              <a:ext cx="7935402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E5A7F5BF-F138-A995-044A-71FD60DB6918}"/>
                </a:ext>
              </a:extLst>
            </p:cNvPr>
            <p:cNvCxnSpPr/>
            <p:nvPr/>
          </p:nvCxnSpPr>
          <p:spPr>
            <a:xfrm flipV="1">
              <a:off x="9636981" y="4797287"/>
              <a:ext cx="7935402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CFC07C69-F9BA-DB0F-BA9E-A200B7CDE9AE}"/>
                </a:ext>
              </a:extLst>
            </p:cNvPr>
            <p:cNvCxnSpPr/>
            <p:nvPr/>
          </p:nvCxnSpPr>
          <p:spPr>
            <a:xfrm flipV="1">
              <a:off x="9636981" y="4248647"/>
              <a:ext cx="7935402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6CF5369A-105D-288E-EC36-E5C8B0E08D88}"/>
                </a:ext>
              </a:extLst>
            </p:cNvPr>
            <p:cNvCxnSpPr/>
            <p:nvPr/>
          </p:nvCxnSpPr>
          <p:spPr>
            <a:xfrm flipV="1">
              <a:off x="9636981" y="3693381"/>
              <a:ext cx="7935402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459DCE2C-6EEE-85DA-D15F-3ADD6FEF0BD2}"/>
                </a:ext>
              </a:extLst>
            </p:cNvPr>
            <p:cNvCxnSpPr/>
            <p:nvPr/>
          </p:nvCxnSpPr>
          <p:spPr>
            <a:xfrm flipV="1">
              <a:off x="9636981" y="3120887"/>
              <a:ext cx="7935402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TextBox 4">
              <a:extLst>
                <a:ext uri="{FF2B5EF4-FFF2-40B4-BE49-F238E27FC236}">
                  <a16:creationId xmlns:a16="http://schemas.microsoft.com/office/drawing/2014/main" id="{F6A75EB1-295E-EFE8-53FF-039BEE719ADB}"/>
                </a:ext>
              </a:extLst>
            </p:cNvPr>
            <p:cNvSpPr txBox="1"/>
            <p:nvPr/>
          </p:nvSpPr>
          <p:spPr>
            <a:xfrm>
              <a:off x="9939416" y="1877697"/>
              <a:ext cx="8185727" cy="677108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0" tIns="0" rIns="0" bIns="0" rtlCol="0" anchor="t">
              <a:noAutofit/>
            </a:bodyPr>
            <a:lstStyle/>
            <a:p>
              <a:pPr rtl="0"/>
              <a:r>
                <a:rPr lang="es-MX" sz="2000" b="0" i="0" u="sng" strike="noStrike" dirty="0">
                  <a:latin typeface="Avenir Next LT Pro"/>
                  <a:cs typeface="Arial"/>
                </a:rPr>
                <a:t>Tipos y prevalencia de discriminación en contra de las personas latinas que viven con el VIH y que reportaron algún tipo de discriminación respecto a la atención de la salud</a:t>
              </a:r>
              <a:endParaRPr lang="en-US" sz="2000" dirty="0">
                <a:latin typeface="Avenir Next LT Pro" panose="020B0504020202020204" pitchFamily="34" charset="0"/>
              </a:endParaRPr>
            </a:p>
          </p:txBody>
        </p:sp>
      </p:grpSp>
      <p:sp>
        <p:nvSpPr>
          <p:cNvPr id="32" name="TextBox 31">
            <a:extLst>
              <a:ext uri="{FF2B5EF4-FFF2-40B4-BE49-F238E27FC236}">
                <a16:creationId xmlns:a16="http://schemas.microsoft.com/office/drawing/2014/main" id="{3E406CB8-7375-5DF1-331B-4B49B9DE4C9D}"/>
              </a:ext>
            </a:extLst>
          </p:cNvPr>
          <p:cNvSpPr txBox="1"/>
          <p:nvPr/>
        </p:nvSpPr>
        <p:spPr>
          <a:xfrm>
            <a:off x="0" y="9856614"/>
            <a:ext cx="17833422" cy="300367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rtl="0"/>
            <a:r>
              <a:rPr lang="es-MX" sz="1200" b="0" i="0" u="none" strike="noStrike" dirty="0">
                <a:latin typeface="Avenir Next LT Pro"/>
              </a:rPr>
              <a:t>Fuentes: Padilla M, et al. HIV </a:t>
            </a:r>
            <a:r>
              <a:rPr lang="es-MX" sz="1200" b="0" i="0" u="none" strike="noStrike" dirty="0" err="1">
                <a:latin typeface="Avenir Next LT Pro"/>
              </a:rPr>
              <a:t>stigma</a:t>
            </a:r>
            <a:r>
              <a:rPr lang="es-MX" sz="1200" b="0" i="0" u="none" strike="noStrike" dirty="0">
                <a:latin typeface="Avenir Next LT Pro"/>
              </a:rPr>
              <a:t> and </a:t>
            </a:r>
            <a:r>
              <a:rPr lang="es-MX" sz="1200" b="0" i="0" u="none" strike="noStrike" dirty="0" err="1">
                <a:latin typeface="Avenir Next LT Pro"/>
              </a:rPr>
              <a:t>health</a:t>
            </a:r>
            <a:r>
              <a:rPr lang="es-MX" sz="1200" b="0" i="0" u="none" strike="noStrike" dirty="0">
                <a:latin typeface="Avenir Next LT Pro"/>
              </a:rPr>
              <a:t> care </a:t>
            </a:r>
            <a:r>
              <a:rPr lang="es-MX" sz="1200" b="0" i="0" u="none" strike="noStrike" dirty="0" err="1">
                <a:latin typeface="Avenir Next LT Pro"/>
              </a:rPr>
              <a:t>discrimination</a:t>
            </a:r>
            <a:r>
              <a:rPr lang="es-MX" sz="1200" b="0" i="0" u="none" strike="noStrike" dirty="0">
                <a:latin typeface="Avenir Next LT Pro"/>
              </a:rPr>
              <a:t> </a:t>
            </a:r>
            <a:r>
              <a:rPr lang="es-MX" sz="1200" b="0" i="0" u="none" strike="noStrike" dirty="0" err="1">
                <a:latin typeface="Avenir Next LT Pro"/>
              </a:rPr>
              <a:t>experienced</a:t>
            </a:r>
            <a:r>
              <a:rPr lang="es-MX" sz="1200" b="0" i="0" u="none" strike="noStrike" dirty="0">
                <a:latin typeface="Avenir Next LT Pro"/>
              </a:rPr>
              <a:t> </a:t>
            </a:r>
            <a:r>
              <a:rPr lang="es-MX" sz="1200" b="0" i="0" u="none" strike="noStrike" dirty="0" err="1">
                <a:latin typeface="Avenir Next LT Pro"/>
              </a:rPr>
              <a:t>by</a:t>
            </a:r>
            <a:r>
              <a:rPr lang="es-MX" sz="1200" b="0" i="0" u="none" strike="noStrike" dirty="0">
                <a:latin typeface="Avenir Next LT Pro"/>
              </a:rPr>
              <a:t> </a:t>
            </a:r>
            <a:r>
              <a:rPr lang="es-MX" sz="1200" b="0" i="0" u="none" strike="noStrike" dirty="0" err="1">
                <a:latin typeface="Avenir Next LT Pro"/>
              </a:rPr>
              <a:t>Hispanic</a:t>
            </a:r>
            <a:r>
              <a:rPr lang="es-MX" sz="1200" b="0" i="0" u="none" strike="noStrike" dirty="0">
                <a:latin typeface="Avenir Next LT Pro"/>
              </a:rPr>
              <a:t> </a:t>
            </a:r>
            <a:r>
              <a:rPr lang="es-MX" sz="1200" b="0" i="0" u="none" strike="noStrike" dirty="0" err="1">
                <a:latin typeface="Avenir Next LT Pro"/>
              </a:rPr>
              <a:t>or</a:t>
            </a:r>
            <a:r>
              <a:rPr lang="es-MX" sz="1200" b="0" i="0" u="none" strike="noStrike" dirty="0">
                <a:latin typeface="Avenir Next LT Pro"/>
              </a:rPr>
              <a:t> Latino </a:t>
            </a:r>
            <a:r>
              <a:rPr lang="es-MX" sz="1200" b="0" i="0" u="none" strike="noStrike" dirty="0" err="1">
                <a:latin typeface="Avenir Next LT Pro"/>
              </a:rPr>
              <a:t>persons</a:t>
            </a:r>
            <a:r>
              <a:rPr lang="es-MX" sz="1200" b="0" i="0" u="none" strike="noStrike" dirty="0">
                <a:latin typeface="Avenir Next LT Pro"/>
              </a:rPr>
              <a:t> </a:t>
            </a:r>
            <a:r>
              <a:rPr lang="es-MX" sz="1200" b="0" i="0" u="none" strike="noStrike" dirty="0" err="1">
                <a:latin typeface="Avenir Next LT Pro"/>
              </a:rPr>
              <a:t>with</a:t>
            </a:r>
            <a:r>
              <a:rPr lang="es-MX" sz="1200" b="0" i="0" u="none" strike="noStrike" dirty="0">
                <a:latin typeface="Avenir Next LT Pro"/>
              </a:rPr>
              <a:t> HIV—</a:t>
            </a:r>
            <a:r>
              <a:rPr lang="es-MX" sz="1200" b="0" i="0" u="none" strike="noStrike" dirty="0" err="1">
                <a:latin typeface="Avenir Next LT Pro"/>
              </a:rPr>
              <a:t>United</a:t>
            </a:r>
            <a:r>
              <a:rPr lang="es-MX" sz="1200" b="0" i="0" u="none" strike="noStrike" dirty="0">
                <a:latin typeface="Avenir Next LT Pro"/>
              </a:rPr>
              <a:t> </a:t>
            </a:r>
            <a:r>
              <a:rPr lang="es-MX" sz="1200" b="0" i="0" u="none" strike="noStrike" dirty="0" err="1">
                <a:latin typeface="Avenir Next LT Pro"/>
              </a:rPr>
              <a:t>States</a:t>
            </a:r>
            <a:r>
              <a:rPr lang="es-MX" sz="1200" b="0" i="0" u="none" strike="noStrike" dirty="0">
                <a:latin typeface="Avenir Next LT Pro"/>
              </a:rPr>
              <a:t> [</a:t>
            </a:r>
            <a:r>
              <a:rPr lang="es-MX" sz="1200" b="0" i="1" u="none" strike="noStrike" dirty="0">
                <a:latin typeface="Avenir Next LT Pro"/>
              </a:rPr>
              <a:t>Experiencias de estigma por el VIH y discriminación respecto a la atención de la salud en contra de las personas hispanas o latinas que viven con el VIH—EE. UU.</a:t>
            </a:r>
            <a:r>
              <a:rPr lang="es-MX" sz="1200" b="0" i="0" u="none" strike="noStrike" dirty="0">
                <a:latin typeface="Avenir Next LT Pro"/>
              </a:rPr>
              <a:t>], 2018–2020. MMWR. 2022;71(41).</a:t>
            </a:r>
            <a:endParaRPr lang="en-US" sz="1200" u="sng" dirty="0">
              <a:effectLst/>
              <a:latin typeface="Avenir Next LT Pro" panose="020B0504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A777E41-FE04-1EA9-6EEA-FBBBE4714BA9}"/>
              </a:ext>
            </a:extLst>
          </p:cNvPr>
          <p:cNvSpPr txBox="1"/>
          <p:nvPr/>
        </p:nvSpPr>
        <p:spPr>
          <a:xfrm rot="16200000">
            <a:off x="7608786" y="4526040"/>
            <a:ext cx="243133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b="1" dirty="0"/>
              <a:t>Porcentaje ponderado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A20923A-84E1-F863-E994-FB8504B649E8}"/>
              </a:ext>
            </a:extLst>
          </p:cNvPr>
          <p:cNvSpPr txBox="1"/>
          <p:nvPr/>
        </p:nvSpPr>
        <p:spPr>
          <a:xfrm>
            <a:off x="9801449" y="8230211"/>
            <a:ext cx="1461797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1600" b="1" dirty="0"/>
              <a:t>Profesional de medicina o enfermería no escuchó lo que usted dijo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A21BA83-CD4A-23EC-EC58-8F209E328230}"/>
              </a:ext>
            </a:extLst>
          </p:cNvPr>
          <p:cNvSpPr txBox="1"/>
          <p:nvPr/>
        </p:nvSpPr>
        <p:spPr>
          <a:xfrm>
            <a:off x="11350003" y="8220605"/>
            <a:ext cx="1637128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1600" b="1" dirty="0"/>
              <a:t>Le trataron con menos respeto que a otras personas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2ED4E62-9445-9394-6848-22F731A87D9C}"/>
              </a:ext>
            </a:extLst>
          </p:cNvPr>
          <p:cNvSpPr txBox="1"/>
          <p:nvPr/>
        </p:nvSpPr>
        <p:spPr>
          <a:xfrm>
            <a:off x="13062366" y="8202682"/>
            <a:ext cx="1556292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1600" b="1" dirty="0"/>
              <a:t>Le trataron con menos cortesía que a otras personas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86605E9-19A0-C50D-1FE1-615EEA0DDEB9}"/>
              </a:ext>
            </a:extLst>
          </p:cNvPr>
          <p:cNvSpPr txBox="1"/>
          <p:nvPr/>
        </p:nvSpPr>
        <p:spPr>
          <a:xfrm>
            <a:off x="14771675" y="8212650"/>
            <a:ext cx="158412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1600" b="1" dirty="0"/>
              <a:t>Recibió un trato inferior al de las demás personas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F21A14F-38F0-9AB1-C509-75333E8BEA4D}"/>
              </a:ext>
            </a:extLst>
          </p:cNvPr>
          <p:cNvSpPr txBox="1"/>
          <p:nvPr/>
        </p:nvSpPr>
        <p:spPr>
          <a:xfrm>
            <a:off x="16408803" y="8216959"/>
            <a:ext cx="1715890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1600" b="1" dirty="0"/>
              <a:t>Profesional de medicina o enfermería le hizo sentir que creía que usted no es inteligente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3F0A85D2-CBB2-6DAE-610F-C14ACF7699EC}"/>
              </a:ext>
            </a:extLst>
          </p:cNvPr>
          <p:cNvSpPr txBox="1"/>
          <p:nvPr/>
        </p:nvSpPr>
        <p:spPr>
          <a:xfrm>
            <a:off x="17889516" y="9804352"/>
            <a:ext cx="39848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dirty="0">
                <a:solidFill>
                  <a:schemeClr val="bg1">
                    <a:lumMod val="50000"/>
                  </a:schemeClr>
                </a:solidFill>
              </a:rPr>
              <a:t>8</a:t>
            </a:r>
            <a:endParaRPr lang="en-US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6002067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59963447-6E3B-0048-9F04-F62E68A854E1}"/>
              </a:ext>
            </a:extLst>
          </p:cNvPr>
          <p:cNvSpPr txBox="1"/>
          <p:nvPr/>
        </p:nvSpPr>
        <p:spPr>
          <a:xfrm>
            <a:off x="0" y="9890032"/>
            <a:ext cx="17647920" cy="307777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rtl="0"/>
            <a:r>
              <a:rPr lang="es-MX" sz="1100" b="0" i="0" u="none" strike="noStrike" dirty="0">
                <a:latin typeface="Avenir Next LT Pro"/>
              </a:rPr>
              <a:t>Fuente: </a:t>
            </a:r>
            <a:r>
              <a:rPr lang="es-MX" sz="1100" b="0" i="0" u="none" strike="noStrike" dirty="0" err="1">
                <a:latin typeface="Avenir Next LT Pro"/>
              </a:rPr>
              <a:t>National</a:t>
            </a:r>
            <a:r>
              <a:rPr lang="es-MX" sz="1100" b="0" i="0" u="none" strike="noStrike" dirty="0">
                <a:latin typeface="Avenir Next LT Pro"/>
              </a:rPr>
              <a:t> </a:t>
            </a:r>
            <a:r>
              <a:rPr lang="es-MX" sz="1100" b="0" i="0" u="none" strike="noStrike" dirty="0" err="1">
                <a:latin typeface="Avenir Next LT Pro"/>
              </a:rPr>
              <a:t>Academies</a:t>
            </a:r>
            <a:r>
              <a:rPr lang="es-MX" sz="1100" b="0" i="0" u="none" strike="noStrike" dirty="0">
                <a:latin typeface="Avenir Next LT Pro"/>
              </a:rPr>
              <a:t> </a:t>
            </a:r>
            <a:r>
              <a:rPr lang="es-MX" sz="1100" b="0" i="0" u="none" strike="noStrike" dirty="0" err="1">
                <a:latin typeface="Avenir Next LT Pro"/>
              </a:rPr>
              <a:t>of</a:t>
            </a:r>
            <a:r>
              <a:rPr lang="es-MX" sz="1100" b="0" i="0" u="none" strike="noStrike" dirty="0">
                <a:latin typeface="Avenir Next LT Pro"/>
              </a:rPr>
              <a:t> </a:t>
            </a:r>
            <a:r>
              <a:rPr lang="es-MX" sz="1100" b="0" i="0" u="none" strike="noStrike" dirty="0" err="1">
                <a:latin typeface="Avenir Next LT Pro"/>
              </a:rPr>
              <a:t>Sciences</a:t>
            </a:r>
            <a:r>
              <a:rPr lang="es-MX" sz="1100" b="0" i="0" u="none" strike="noStrike" dirty="0">
                <a:latin typeface="Avenir Next LT Pro"/>
              </a:rPr>
              <a:t>, </a:t>
            </a:r>
            <a:r>
              <a:rPr lang="es-MX" sz="1100" b="0" i="0" u="none" strike="noStrike" dirty="0" err="1">
                <a:latin typeface="Avenir Next LT Pro"/>
              </a:rPr>
              <a:t>Engineering</a:t>
            </a:r>
            <a:r>
              <a:rPr lang="es-MX" sz="1100" b="0" i="0" u="none" strike="noStrike" dirty="0">
                <a:latin typeface="Avenir Next LT Pro"/>
              </a:rPr>
              <a:t>, and Medicine. </a:t>
            </a:r>
            <a:r>
              <a:rPr lang="es-MX" sz="1100" b="0" i="0" u="none" strike="noStrike" dirty="0" err="1">
                <a:latin typeface="Avenir Next LT Pro"/>
              </a:rPr>
              <a:t>Ending</a:t>
            </a:r>
            <a:r>
              <a:rPr lang="es-MX" sz="1100" b="0" i="0" u="none" strike="noStrike" dirty="0">
                <a:latin typeface="Avenir Next LT Pro"/>
              </a:rPr>
              <a:t> </a:t>
            </a:r>
            <a:r>
              <a:rPr lang="es-MX" sz="1100" b="0" i="0" u="none" strike="noStrike" dirty="0" err="1">
                <a:latin typeface="Avenir Next LT Pro"/>
              </a:rPr>
              <a:t>Unequal</a:t>
            </a:r>
            <a:r>
              <a:rPr lang="es-MX" sz="1100" b="0" i="0" u="none" strike="noStrike" dirty="0">
                <a:latin typeface="Avenir Next LT Pro"/>
              </a:rPr>
              <a:t> </a:t>
            </a:r>
            <a:r>
              <a:rPr lang="es-MX" sz="1100" b="0" i="0" u="none" strike="noStrike" dirty="0" err="1">
                <a:latin typeface="Avenir Next LT Pro"/>
              </a:rPr>
              <a:t>Treatment</a:t>
            </a:r>
            <a:r>
              <a:rPr lang="es-MX" sz="1100" b="0" i="0" u="none" strike="noStrike" dirty="0">
                <a:latin typeface="Avenir Next LT Pro"/>
              </a:rPr>
              <a:t>: </a:t>
            </a:r>
            <a:r>
              <a:rPr lang="es-MX" sz="1100" b="0" i="0" u="none" strike="noStrike" dirty="0" err="1">
                <a:latin typeface="Avenir Next LT Pro"/>
              </a:rPr>
              <a:t>Strategies</a:t>
            </a:r>
            <a:r>
              <a:rPr lang="es-MX" sz="1100" b="0" i="0" u="none" strike="noStrike" dirty="0">
                <a:latin typeface="Avenir Next LT Pro"/>
              </a:rPr>
              <a:t> </a:t>
            </a:r>
            <a:r>
              <a:rPr lang="es-MX" sz="1100" b="0" i="0" u="none" strike="noStrike" dirty="0" err="1">
                <a:latin typeface="Avenir Next LT Pro"/>
              </a:rPr>
              <a:t>to</a:t>
            </a:r>
            <a:r>
              <a:rPr lang="es-MX" sz="1100" b="0" i="0" u="none" strike="noStrike" dirty="0">
                <a:latin typeface="Avenir Next LT Pro"/>
              </a:rPr>
              <a:t> </a:t>
            </a:r>
            <a:r>
              <a:rPr lang="es-MX" sz="1100" b="0" i="0" u="none" strike="noStrike" dirty="0" err="1">
                <a:latin typeface="Avenir Next LT Pro"/>
              </a:rPr>
              <a:t>Achieve</a:t>
            </a:r>
            <a:r>
              <a:rPr lang="es-MX" sz="1100" b="0" i="0" u="none" strike="noStrike" dirty="0">
                <a:latin typeface="Avenir Next LT Pro"/>
              </a:rPr>
              <a:t> </a:t>
            </a:r>
            <a:r>
              <a:rPr lang="es-MX" sz="1100" b="0" i="0" u="none" strike="noStrike" dirty="0" err="1">
                <a:latin typeface="Avenir Next LT Pro"/>
              </a:rPr>
              <a:t>Equitable</a:t>
            </a:r>
            <a:r>
              <a:rPr lang="es-MX" sz="1100" b="0" i="0" u="none" strike="noStrike" dirty="0">
                <a:latin typeface="Avenir Next LT Pro"/>
              </a:rPr>
              <a:t> </a:t>
            </a:r>
            <a:r>
              <a:rPr lang="es-MX" sz="1100" b="0" i="0" u="none" strike="noStrike" dirty="0" err="1">
                <a:latin typeface="Avenir Next LT Pro"/>
              </a:rPr>
              <a:t>Health</a:t>
            </a:r>
            <a:r>
              <a:rPr lang="es-MX" sz="1100" b="0" i="0" u="none" strike="noStrike" dirty="0">
                <a:latin typeface="Avenir Next LT Pro"/>
              </a:rPr>
              <a:t> Care and </a:t>
            </a:r>
            <a:r>
              <a:rPr lang="es-MX" sz="1100" b="0" i="0" u="none" strike="noStrike" dirty="0" err="1">
                <a:latin typeface="Avenir Next LT Pro"/>
              </a:rPr>
              <a:t>Optimal</a:t>
            </a:r>
            <a:r>
              <a:rPr lang="es-MX" sz="1100" b="0" i="0" u="none" strike="noStrike" dirty="0">
                <a:latin typeface="Avenir Next LT Pro"/>
              </a:rPr>
              <a:t> </a:t>
            </a:r>
            <a:r>
              <a:rPr lang="es-MX" sz="1100" b="0" i="0" u="none" strike="noStrike" dirty="0" err="1">
                <a:latin typeface="Avenir Next LT Pro"/>
              </a:rPr>
              <a:t>Health</a:t>
            </a:r>
            <a:r>
              <a:rPr lang="es-MX" sz="1100" b="0" i="0" u="none" strike="noStrike" dirty="0">
                <a:latin typeface="Avenir Next LT Pro"/>
              </a:rPr>
              <a:t> </a:t>
            </a:r>
            <a:r>
              <a:rPr lang="es-MX" sz="1100" b="0" i="0" u="none" strike="noStrike" dirty="0" err="1">
                <a:latin typeface="Avenir Next LT Pro"/>
              </a:rPr>
              <a:t>for</a:t>
            </a:r>
            <a:r>
              <a:rPr lang="es-MX" sz="1100" b="0" i="0" u="none" strike="noStrike" dirty="0">
                <a:latin typeface="Avenir Next LT Pro"/>
              </a:rPr>
              <a:t> </a:t>
            </a:r>
            <a:r>
              <a:rPr lang="es-MX" sz="1100" b="0" i="0" u="none" strike="noStrike" dirty="0" err="1">
                <a:latin typeface="Avenir Next LT Pro"/>
              </a:rPr>
              <a:t>All</a:t>
            </a:r>
            <a:r>
              <a:rPr lang="es-MX" sz="1100" b="0" i="0" u="none" strike="noStrike" dirty="0">
                <a:latin typeface="Avenir Next LT Pro"/>
              </a:rPr>
              <a:t> [</a:t>
            </a:r>
            <a:r>
              <a:rPr lang="es-MX" sz="1100" b="0" i="1" u="none" strike="noStrike" dirty="0">
                <a:latin typeface="Avenir Next LT Pro"/>
              </a:rPr>
              <a:t>Erradicación del trato desigual: Estrategias para obtener servicios de salud más equitativos y un estado de salud óptimo para todas las personas</a:t>
            </a:r>
            <a:r>
              <a:rPr lang="es-MX" sz="1100" b="0" i="0" u="none" strike="noStrike" dirty="0">
                <a:latin typeface="Avenir Next LT Pro"/>
              </a:rPr>
              <a:t>]. Washington, DC: </a:t>
            </a:r>
            <a:r>
              <a:rPr lang="es-MX" sz="1100" b="0" i="0" u="none" strike="noStrike" dirty="0" err="1">
                <a:latin typeface="Avenir Next LT Pro"/>
              </a:rPr>
              <a:t>National</a:t>
            </a:r>
            <a:r>
              <a:rPr lang="es-MX" sz="1100" b="0" i="0" u="none" strike="noStrike" dirty="0">
                <a:latin typeface="Avenir Next LT Pro"/>
              </a:rPr>
              <a:t> </a:t>
            </a:r>
            <a:r>
              <a:rPr lang="es-MX" sz="1100" b="0" i="0" u="none" strike="noStrike" dirty="0" err="1">
                <a:latin typeface="Avenir Next LT Pro"/>
              </a:rPr>
              <a:t>Academies</a:t>
            </a:r>
            <a:r>
              <a:rPr lang="es-MX" sz="1100" b="0" i="0" u="none" strike="noStrike" dirty="0">
                <a:latin typeface="Avenir Next LT Pro"/>
              </a:rPr>
              <a:t> </a:t>
            </a:r>
            <a:r>
              <a:rPr lang="es-MX" sz="1100" b="0" i="0" u="none" strike="noStrike" dirty="0" err="1">
                <a:latin typeface="Avenir Next LT Pro"/>
              </a:rPr>
              <a:t>Press</a:t>
            </a:r>
            <a:r>
              <a:rPr lang="es-MX" sz="1100" b="0" i="0" u="none" strike="noStrike" dirty="0">
                <a:latin typeface="Avenir Next LT Pro"/>
              </a:rPr>
              <a:t>, 2024. </a:t>
            </a:r>
            <a:endParaRPr lang="en-US" sz="1100" u="sng" dirty="0">
              <a:effectLst/>
              <a:latin typeface="Avenir Next LT Pro" panose="020B0504020202020204" pitchFamily="34" charset="0"/>
            </a:endParaRPr>
          </a:p>
        </p:txBody>
      </p:sp>
      <p:sp>
        <p:nvSpPr>
          <p:cNvPr id="7" name="TextBox 4">
            <a:extLst>
              <a:ext uri="{FF2B5EF4-FFF2-40B4-BE49-F238E27FC236}">
                <a16:creationId xmlns:a16="http://schemas.microsoft.com/office/drawing/2014/main" id="{DBD42C57-2E5D-E4FA-D708-0D28C6FC9A6B}"/>
              </a:ext>
            </a:extLst>
          </p:cNvPr>
          <p:cNvSpPr txBox="1"/>
          <p:nvPr/>
        </p:nvSpPr>
        <p:spPr>
          <a:xfrm>
            <a:off x="632875" y="310890"/>
            <a:ext cx="17547661" cy="1754326"/>
          </a:xfrm>
          <a:prstGeom prst="rect">
            <a:avLst/>
          </a:prstGeom>
        </p:spPr>
        <p:txBody>
          <a:bodyPr wrap="square" lIns="0" tIns="0" rIns="0" bIns="0" rtlCol="0" anchor="t">
            <a:noAutofit/>
          </a:bodyPr>
          <a:lstStyle/>
          <a:p>
            <a:pPr marL="0" marR="0" lvl="0" indent="0" defTabSz="914400" rtl="0" eaLnBrk="1" fontAlgn="auto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s-MX" sz="3600" b="1" i="0" u="none" strike="noStrike" kern="1200" cap="none" spc="470" normalizeH="0" baseline="0" noProof="0" dirty="0">
                <a:solidFill>
                  <a:srgbClr val="231F20"/>
                </a:solidFill>
                <a:uLnTx/>
                <a:uFillTx/>
                <a:latin typeface="Montserrat Ultra-Bold"/>
              </a:rPr>
              <a:t>LA </a:t>
            </a:r>
            <a:r>
              <a:rPr lang="es-MX" sz="3600" b="1" i="0" u="none" strike="noStrike" spc="470" dirty="0">
                <a:latin typeface="Montserrat Ultra-Bold"/>
              </a:rPr>
              <a:t>EPIDEMIA DEL VIH EN LA POBLACIÓN LATINA – UN EJEMPLO EMBLEMÁTICO</a:t>
            </a:r>
            <a:r>
              <a:rPr lang="es-MX" sz="3600" b="1" i="0" u="sng" strike="noStrike" spc="470" dirty="0">
                <a:solidFill>
                  <a:srgbClr val="953735"/>
                </a:solidFill>
                <a:latin typeface="Montserrat Ultra-Bold"/>
              </a:rPr>
              <a:t> DE LAS INEQUIDADES DE SALUD Y DE ATENCIÓN DE LA SALUD </a:t>
            </a:r>
            <a:r>
              <a:rPr lang="es-MX" sz="3600" b="1" i="0" u="none" strike="noStrike" spc="470" dirty="0">
                <a:latin typeface="Montserrat Ultra-Bold"/>
              </a:rPr>
              <a:t>EN LOS EE. UU.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6876942-001A-10BD-8A38-8A4A26C165B5}"/>
              </a:ext>
            </a:extLst>
          </p:cNvPr>
          <p:cNvSpPr txBox="1"/>
          <p:nvPr/>
        </p:nvSpPr>
        <p:spPr>
          <a:xfrm>
            <a:off x="390997" y="2707401"/>
            <a:ext cx="11797333" cy="643253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marL="457200" indent="-457200" rtl="0">
              <a:buFont typeface="Courier New" panose="02070309020205020404" pitchFamily="49" charset="0"/>
              <a:buChar char="o"/>
            </a:pPr>
            <a:r>
              <a:rPr lang="es-MX" sz="2800" b="0" i="0" u="none" strike="noStrike" dirty="0">
                <a:latin typeface="Avenir Next LT Pro"/>
              </a:rPr>
              <a:t>En junio de 2024, la Academia Nacional de Ciencia, Ingeniería y Medicina (NASEM, siglas en inglés) publicó </a:t>
            </a:r>
            <a:r>
              <a:rPr lang="es-MX" sz="2800" b="1" i="1" u="none" strike="noStrike" dirty="0" err="1">
                <a:latin typeface="Avenir Next LT Pro"/>
              </a:rPr>
              <a:t>Ending</a:t>
            </a:r>
            <a:r>
              <a:rPr lang="es-MX" sz="2800" b="1" i="1" u="none" strike="noStrike" dirty="0">
                <a:latin typeface="Avenir Next LT Pro"/>
              </a:rPr>
              <a:t> </a:t>
            </a:r>
            <a:r>
              <a:rPr lang="es-MX" sz="2800" b="1" i="1" u="none" strike="noStrike" dirty="0" err="1">
                <a:latin typeface="Avenir Next LT Pro"/>
              </a:rPr>
              <a:t>Unequal</a:t>
            </a:r>
            <a:r>
              <a:rPr lang="es-MX" sz="2800" b="1" i="1" u="none" strike="noStrike" dirty="0">
                <a:latin typeface="Avenir Next LT Pro"/>
              </a:rPr>
              <a:t> </a:t>
            </a:r>
            <a:r>
              <a:rPr lang="es-MX" sz="2800" b="1" i="1" u="none" strike="noStrike" dirty="0" err="1">
                <a:latin typeface="Avenir Next LT Pro"/>
              </a:rPr>
              <a:t>Treatment</a:t>
            </a:r>
            <a:r>
              <a:rPr lang="es-MX" sz="2800" b="1" i="1" u="none" strike="noStrike" dirty="0">
                <a:latin typeface="Avenir Next LT Pro"/>
              </a:rPr>
              <a:t> [Erradicación del trato desigual]</a:t>
            </a:r>
          </a:p>
          <a:p>
            <a:endParaRPr lang="en-US" sz="2800" dirty="0">
              <a:latin typeface="Avenir Next LT Pro" panose="020B0504020202020204" pitchFamily="34" charset="0"/>
            </a:endParaRPr>
          </a:p>
          <a:p>
            <a:pPr marL="457200" indent="-457200" rtl="0">
              <a:buFont typeface="Courier New" panose="02070309020205020404" pitchFamily="49" charset="0"/>
              <a:buChar char="o"/>
            </a:pPr>
            <a:r>
              <a:rPr lang="es-MX" sz="2800" b="0" i="0" u="none" strike="noStrike" dirty="0">
                <a:latin typeface="Avenir Next LT Pro"/>
              </a:rPr>
              <a:t>El informe del consenso</a:t>
            </a:r>
            <a:r>
              <a:rPr lang="es-MX" sz="2800" b="0" i="0" u="none" strike="noStrike" dirty="0">
                <a:latin typeface="Avenir Next LT Pro"/>
                <a:cs typeface="Poppins"/>
              </a:rPr>
              <a:t> examinó el </a:t>
            </a:r>
            <a:r>
              <a:rPr lang="es-MX" sz="2800" b="1" i="0" u="none" strike="noStrike" dirty="0">
                <a:latin typeface="Avenir Next LT Pro"/>
                <a:cs typeface="Poppins"/>
              </a:rPr>
              <a:t>estado actual de las inequidades en contra de grupos raciales y étnicos</a:t>
            </a:r>
            <a:r>
              <a:rPr lang="es-MX" sz="2800" b="0" i="0" u="none" strike="noStrike" dirty="0">
                <a:latin typeface="Avenir Next LT Pro"/>
                <a:cs typeface="Poppins"/>
              </a:rPr>
              <a:t> en los EE. UU.</a:t>
            </a:r>
          </a:p>
          <a:p>
            <a:pPr marL="457200" indent="-457200">
              <a:buFont typeface="Courier New" panose="02070309020205020404" pitchFamily="49" charset="0"/>
              <a:buChar char="o"/>
            </a:pPr>
            <a:endParaRPr kumimoji="0" lang="en-US" sz="2800" b="0" i="0" u="none" strike="noStrike" kern="1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venir Next LT Pro" panose="020B0504020202020204" pitchFamily="34" charset="0"/>
              <a:ea typeface="Calibri" panose="020F0502020204030204" pitchFamily="34" charset="0"/>
              <a:cs typeface="Poppins"/>
            </a:endParaRPr>
          </a:p>
          <a:p>
            <a:pPr marL="457200" indent="-457200" rtl="0">
              <a:buFont typeface="Courier New" panose="02070309020205020404" pitchFamily="49" charset="0"/>
              <a:buChar char="o"/>
            </a:pPr>
            <a:r>
              <a:rPr kumimoji="0" lang="es-MX" sz="2800" b="0" i="0" u="none" strike="noStrike" kern="100" cap="none" spc="0" normalizeH="0" baseline="0" noProof="0" dirty="0">
                <a:solidFill>
                  <a:srgbClr val="000000"/>
                </a:solidFill>
                <a:uLnTx/>
                <a:uFillTx/>
                <a:latin typeface="Avenir Next LT Pro"/>
                <a:ea typeface="Calibri"/>
                <a:cs typeface="Times New Roman"/>
              </a:rPr>
              <a:t>Las inequidades de salud son </a:t>
            </a:r>
            <a:r>
              <a:rPr kumimoji="0" lang="es-MX" sz="2800" b="1" i="0" u="none" strike="noStrike" kern="100" cap="none" spc="0" normalizeH="0" baseline="0" noProof="0" dirty="0">
                <a:solidFill>
                  <a:srgbClr val="000000"/>
                </a:solidFill>
                <a:uLnTx/>
                <a:uFillTx/>
                <a:latin typeface="Avenir Next LT Pro"/>
                <a:ea typeface="Calibri"/>
                <a:cs typeface="Times New Roman"/>
              </a:rPr>
              <a:t>prevenibles</a:t>
            </a:r>
            <a:r>
              <a:rPr kumimoji="0" lang="es-MX" sz="2800" b="0" i="0" u="none" strike="noStrike" kern="100" cap="none" spc="0" normalizeH="0" baseline="0" noProof="0" dirty="0">
                <a:solidFill>
                  <a:srgbClr val="000000"/>
                </a:solidFill>
                <a:uLnTx/>
                <a:uFillTx/>
                <a:latin typeface="Avenir Next LT Pro"/>
                <a:ea typeface="Calibri"/>
                <a:cs typeface="Times New Roman"/>
              </a:rPr>
              <a:t>, </a:t>
            </a:r>
            <a:r>
              <a:rPr kumimoji="0" lang="es-MX" sz="2800" b="1" i="0" u="none" strike="noStrike" kern="100" cap="none" spc="0" normalizeH="0" baseline="0" noProof="0" dirty="0">
                <a:solidFill>
                  <a:srgbClr val="000000"/>
                </a:solidFill>
                <a:uLnTx/>
                <a:uFillTx/>
                <a:latin typeface="Avenir Next LT Pro"/>
                <a:ea typeface="Calibri"/>
                <a:cs typeface="Times New Roman"/>
              </a:rPr>
              <a:t>injustificadas</a:t>
            </a:r>
            <a:r>
              <a:rPr kumimoji="0" lang="es-MX" sz="2800" b="0" i="0" u="none" strike="noStrike" kern="100" cap="none" spc="0" normalizeH="0" baseline="0" noProof="0" dirty="0">
                <a:solidFill>
                  <a:srgbClr val="000000"/>
                </a:solidFill>
                <a:uLnTx/>
                <a:uFillTx/>
                <a:latin typeface="Avenir Next LT Pro"/>
                <a:ea typeface="Calibri"/>
                <a:cs typeface="Times New Roman"/>
              </a:rPr>
              <a:t> e </a:t>
            </a:r>
            <a:r>
              <a:rPr kumimoji="0" lang="es-MX" sz="2800" b="1" i="0" u="none" strike="noStrike" kern="100" cap="none" spc="0" normalizeH="0" baseline="0" noProof="0" dirty="0">
                <a:solidFill>
                  <a:srgbClr val="000000"/>
                </a:solidFill>
                <a:uLnTx/>
                <a:uFillTx/>
                <a:latin typeface="Avenir Next LT Pro"/>
                <a:ea typeface="Calibri"/>
                <a:cs typeface="Times New Roman"/>
              </a:rPr>
              <a:t>injustas</a:t>
            </a:r>
            <a:endParaRPr kumimoji="0" lang="en-US" sz="2800" b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endParaRPr lang="en-US" sz="2800" dirty="0">
              <a:latin typeface="Avenir Next LT Pro" panose="020B0504020202020204" pitchFamily="34" charset="0"/>
              <a:cs typeface="Poppins"/>
            </a:endParaRPr>
          </a:p>
          <a:p>
            <a:pPr marL="457200" indent="-457200" rtl="0">
              <a:buFont typeface="Courier New" panose="02070309020205020404" pitchFamily="49" charset="0"/>
              <a:buChar char="o"/>
            </a:pPr>
            <a:r>
              <a:rPr lang="es-MX" sz="2800" b="0" i="0" u="none" strike="noStrike" dirty="0">
                <a:latin typeface="Avenir Next LT Pro"/>
                <a:cs typeface="Poppins"/>
              </a:rPr>
              <a:t>El informe</a:t>
            </a:r>
            <a:r>
              <a:rPr lang="es-MX" sz="2800" b="0" i="0" u="none" strike="noStrike" dirty="0">
                <a:latin typeface="Avenir Next LT Pro"/>
              </a:rPr>
              <a:t> encontró</a:t>
            </a:r>
            <a:r>
              <a:rPr lang="es-MX" sz="2800" b="1" i="0" u="none" strike="noStrike" dirty="0">
                <a:latin typeface="Avenir Next LT Pro"/>
              </a:rPr>
              <a:t> un progreso general limitado respecto a la reducción de las inequidades en las últimas dos décadas</a:t>
            </a:r>
            <a:endParaRPr lang="en-US" sz="2800" dirty="0">
              <a:latin typeface="Avenir Next LT Pro" panose="020B0504020202020204" pitchFamily="34" charset="0"/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endParaRPr lang="en-US" sz="2800" dirty="0">
              <a:latin typeface="Avenir Next LT Pro" panose="020B0504020202020204" pitchFamily="34" charset="0"/>
            </a:endParaRPr>
          </a:p>
          <a:p>
            <a:pPr marL="457200" indent="-457200" rtl="0">
              <a:buFont typeface="Courier New" panose="02070309020205020404" pitchFamily="49" charset="0"/>
              <a:buChar char="o"/>
            </a:pPr>
            <a:r>
              <a:rPr lang="es-MX" sz="2800" b="0" i="0" u="none" strike="noStrike" dirty="0">
                <a:latin typeface="Avenir Next LT Pro"/>
              </a:rPr>
              <a:t>El informe es relevante para </a:t>
            </a:r>
            <a:r>
              <a:rPr lang="es-MX" sz="2800" b="1" i="0" u="none" strike="noStrike" dirty="0">
                <a:latin typeface="Avenir Next LT Pro"/>
              </a:rPr>
              <a:t>comprender y responder a la falta de progreso</a:t>
            </a:r>
            <a:r>
              <a:rPr lang="es-MX" sz="2800" b="0" i="0" u="none" strike="noStrike" dirty="0">
                <a:latin typeface="Avenir Next LT Pro"/>
              </a:rPr>
              <a:t> sobre la reducción de nuevas infecciones por el VIH para la población latina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69C95740-A6BB-8629-2F79-1F57685AFDE8}"/>
              </a:ext>
            </a:extLst>
          </p:cNvPr>
          <p:cNvSpPr txBox="1"/>
          <p:nvPr/>
        </p:nvSpPr>
        <p:spPr>
          <a:xfrm>
            <a:off x="17889516" y="9804352"/>
            <a:ext cx="39848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dirty="0">
                <a:solidFill>
                  <a:schemeClr val="bg1">
                    <a:lumMod val="50000"/>
                  </a:schemeClr>
                </a:solidFill>
              </a:rPr>
              <a:t>9</a:t>
            </a:r>
            <a:endParaRPr 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7050AB1E-DD49-6FDA-6FE1-BD65D0DC6BE2}"/>
              </a:ext>
            </a:extLst>
          </p:cNvPr>
          <p:cNvGrpSpPr/>
          <p:nvPr/>
        </p:nvGrpSpPr>
        <p:grpSpPr>
          <a:xfrm>
            <a:off x="12700483" y="2315753"/>
            <a:ext cx="4922068" cy="7358773"/>
            <a:chOff x="12706184" y="2423506"/>
            <a:chExt cx="4922068" cy="7358773"/>
          </a:xfrm>
        </p:grpSpPr>
        <p:pic>
          <p:nvPicPr>
            <p:cNvPr id="29" name="Picture Placeholder 5" descr="A person in a hospital gown sitting on a bed&#10;&#10;Description automatically generated">
              <a:extLst>
                <a:ext uri="{FF2B5EF4-FFF2-40B4-BE49-F238E27FC236}">
                  <a16:creationId xmlns:a16="http://schemas.microsoft.com/office/drawing/2014/main" id="{468D7698-9344-456E-C65D-A4D610EBFD0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706184" y="2423506"/>
              <a:ext cx="4922068" cy="7358773"/>
            </a:xfrm>
            <a:prstGeom prst="rect">
              <a:avLst/>
            </a:prstGeom>
          </p:spPr>
        </p:pic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52E027A9-9171-2C0F-2801-7EB3D4CBFACE}"/>
                </a:ext>
              </a:extLst>
            </p:cNvPr>
            <p:cNvGrpSpPr/>
            <p:nvPr/>
          </p:nvGrpSpPr>
          <p:grpSpPr>
            <a:xfrm>
              <a:off x="16292223" y="2552369"/>
              <a:ext cx="1242860" cy="1242840"/>
              <a:chOff x="8863930" y="220844"/>
              <a:chExt cx="3184752" cy="3184752"/>
            </a:xfrm>
          </p:grpSpPr>
          <p:pic>
            <p:nvPicPr>
              <p:cNvPr id="31" name="Picture 30">
                <a:extLst>
                  <a:ext uri="{FF2B5EF4-FFF2-40B4-BE49-F238E27FC236}">
                    <a16:creationId xmlns:a16="http://schemas.microsoft.com/office/drawing/2014/main" id="{A094CB83-238E-9AE6-FA15-44FD7C4429D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8863930" y="220844"/>
                <a:ext cx="3184752" cy="3184752"/>
              </a:xfrm>
              <a:prstGeom prst="rect">
                <a:avLst/>
              </a:prstGeom>
              <a:ln w="28575">
                <a:solidFill>
                  <a:schemeClr val="tx1"/>
                </a:solidFill>
              </a:ln>
            </p:spPr>
          </p:pic>
          <p:sp>
            <p:nvSpPr>
              <p:cNvPr id="32" name="Rectangle 31">
                <a:extLst>
                  <a:ext uri="{FF2B5EF4-FFF2-40B4-BE49-F238E27FC236}">
                    <a16:creationId xmlns:a16="http://schemas.microsoft.com/office/drawing/2014/main" id="{9721C768-EB05-0062-6AE5-31A7D40E5230}"/>
                  </a:ext>
                </a:extLst>
              </p:cNvPr>
              <p:cNvSpPr/>
              <p:nvPr/>
            </p:nvSpPr>
            <p:spPr>
              <a:xfrm>
                <a:off x="10221744" y="1566731"/>
                <a:ext cx="457200" cy="50292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660686073"/>
      </p:ext>
    </p:extLst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NET" val="3.1.12"/>
  <p:tag name="AS_OS" val="Unix 5.10.215.203"/>
  <p:tag name="AS_RELEASE_DATE" val="2020.03.14"/>
  <p:tag name="AS_TITLE" val="Aspose.Slides for .NET Standard 2.0"/>
  <p:tag name="AS_VERSION" val="20.3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Override1.xml><?xml version="1.0" encoding="utf-8"?>
<a:themeOverride xmlns:a="http://schemas.openxmlformats.org/drawingml/2006/main">
  <a:clrScheme name="Marquee">
    <a:dk1>
      <a:srgbClr val="000000"/>
    </a:dk1>
    <a:lt1>
      <a:sysClr val="window" lastClr="FFFFFF"/>
    </a:lt1>
    <a:dk2>
      <a:srgbClr val="5E5E5E"/>
    </a:dk2>
    <a:lt2>
      <a:srgbClr val="DDDDDD"/>
    </a:lt2>
    <a:accent1>
      <a:srgbClr val="418AB3"/>
    </a:accent1>
    <a:accent2>
      <a:srgbClr val="A6B727"/>
    </a:accent2>
    <a:accent3>
      <a:srgbClr val="F69200"/>
    </a:accent3>
    <a:accent4>
      <a:srgbClr val="838383"/>
    </a:accent4>
    <a:accent5>
      <a:srgbClr val="FEC306"/>
    </a:accent5>
    <a:accent6>
      <a:srgbClr val="DF5327"/>
    </a:accent6>
    <a:hlink>
      <a:srgbClr val="F59E00"/>
    </a:hlink>
    <a:folHlink>
      <a:srgbClr val="B2B2B2"/>
    </a:folHlink>
  </a:clrScheme>
  <a:fontScheme name="Office Theme">
    <a:majorFont>
      <a:latin typeface="Calibri Light" panose="020F0302020204030204"/>
      <a:ea typeface="Arial"/>
      <a:cs typeface="Arial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Arial"/>
      <a:cs typeface="Arial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 Them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Marquee">
    <a:dk1>
      <a:srgbClr val="000000"/>
    </a:dk1>
    <a:lt1>
      <a:sysClr val="window" lastClr="FFFFFF"/>
    </a:lt1>
    <a:dk2>
      <a:srgbClr val="5E5E5E"/>
    </a:dk2>
    <a:lt2>
      <a:srgbClr val="DDDDDD"/>
    </a:lt2>
    <a:accent1>
      <a:srgbClr val="418AB3"/>
    </a:accent1>
    <a:accent2>
      <a:srgbClr val="A6B727"/>
    </a:accent2>
    <a:accent3>
      <a:srgbClr val="F69200"/>
    </a:accent3>
    <a:accent4>
      <a:srgbClr val="838383"/>
    </a:accent4>
    <a:accent5>
      <a:srgbClr val="FEC306"/>
    </a:accent5>
    <a:accent6>
      <a:srgbClr val="DF5327"/>
    </a:accent6>
    <a:hlink>
      <a:srgbClr val="F59E00"/>
    </a:hlink>
    <a:folHlink>
      <a:srgbClr val="B2B2B2"/>
    </a:folHlink>
  </a:clrScheme>
  <a:fontScheme name="Office Theme">
    <a:majorFont>
      <a:latin typeface="Calibri Light" panose="020F0302020204030204"/>
      <a:ea typeface="Arial"/>
      <a:cs typeface="Arial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Arial"/>
      <a:cs typeface="Arial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 Them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.xml><?xml version="1.0" encoding="utf-8"?>
<a:themeOverride xmlns:a="http://schemas.openxmlformats.org/drawingml/2006/main">
  <a:clrScheme name="Marquee">
    <a:dk1>
      <a:srgbClr val="000000"/>
    </a:dk1>
    <a:lt1>
      <a:sysClr val="window" lastClr="FFFFFF"/>
    </a:lt1>
    <a:dk2>
      <a:srgbClr val="5E5E5E"/>
    </a:dk2>
    <a:lt2>
      <a:srgbClr val="DDDDDD"/>
    </a:lt2>
    <a:accent1>
      <a:srgbClr val="418AB3"/>
    </a:accent1>
    <a:accent2>
      <a:srgbClr val="A6B727"/>
    </a:accent2>
    <a:accent3>
      <a:srgbClr val="F69200"/>
    </a:accent3>
    <a:accent4>
      <a:srgbClr val="838383"/>
    </a:accent4>
    <a:accent5>
      <a:srgbClr val="FEC306"/>
    </a:accent5>
    <a:accent6>
      <a:srgbClr val="DF5327"/>
    </a:accent6>
    <a:hlink>
      <a:srgbClr val="F59E00"/>
    </a:hlink>
    <a:folHlink>
      <a:srgbClr val="B2B2B2"/>
    </a:folHlink>
  </a:clrScheme>
  <a:fontScheme name="Office Theme">
    <a:majorFont>
      <a:latin typeface="Calibri Light" panose="020F0302020204030204"/>
      <a:ea typeface="Arial"/>
      <a:cs typeface="Arial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Arial"/>
      <a:cs typeface="Arial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 Them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BBEC60ED131D64BA6EB0C7D91EB1EBD" ma:contentTypeVersion="14" ma:contentTypeDescription="Create a new document." ma:contentTypeScope="" ma:versionID="d65f1fcbec4261abf6c4985c82a48eb4">
  <xsd:schema xmlns:xsd="http://www.w3.org/2001/XMLSchema" xmlns:xs="http://www.w3.org/2001/XMLSchema" xmlns:p="http://schemas.microsoft.com/office/2006/metadata/properties" xmlns:ns2="92378be0-f2b9-4870-bd1c-1c7058d62c00" xmlns:ns3="9cec3a2a-15a6-4087-9a5d-4c3ff544950d" targetNamespace="http://schemas.microsoft.com/office/2006/metadata/properties" ma:root="true" ma:fieldsID="8d30c1bb09b415e837fc4d371acee670" ns2:_="" ns3:_="">
    <xsd:import namespace="92378be0-f2b9-4870-bd1c-1c7058d62c00"/>
    <xsd:import namespace="9cec3a2a-15a6-4087-9a5d-4c3ff544950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2378be0-f2b9-4870-bd1c-1c7058d62c0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7" nillable="true" ma:taxonomy="true" ma:internalName="lcf76f155ced4ddcb4097134ff3c332f" ma:taxonomyFieldName="MediaServiceImageTags" ma:displayName="Image Tags" ma:readOnly="false" ma:fieldId="{5cf76f15-5ced-4ddc-b409-7134ff3c332f}" ma:taxonomyMulti="true" ma:sspId="f3f7c956-802a-45ac-b2ba-cc78506785f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cec3a2a-15a6-4087-9a5d-4c3ff544950d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0b2967bf-4096-4413-b985-d706b958dcee}" ma:internalName="TaxCatchAll" ma:showField="CatchAllData" ma:web="9cec3a2a-15a6-4087-9a5d-4c3ff544950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92378be0-f2b9-4870-bd1c-1c7058d62c00">
      <Terms xmlns="http://schemas.microsoft.com/office/infopath/2007/PartnerControls"/>
    </lcf76f155ced4ddcb4097134ff3c332f>
    <TaxCatchAll xmlns="9cec3a2a-15a6-4087-9a5d-4c3ff544950d" xsi:nil="true"/>
  </documentManagement>
</p:properties>
</file>

<file path=customXml/itemProps1.xml><?xml version="1.0" encoding="utf-8"?>
<ds:datastoreItem xmlns:ds="http://schemas.openxmlformats.org/officeDocument/2006/customXml" ds:itemID="{B430299F-FAA6-4CDD-BAB7-CDA73CAEA12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115A3D25-6228-4B2C-8946-323AEB34F59D}">
  <ds:schemaRefs>
    <ds:schemaRef ds:uri="92378be0-f2b9-4870-bd1c-1c7058d62c00"/>
    <ds:schemaRef ds:uri="9cec3a2a-15a6-4087-9a5d-4c3ff544950d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0/xmlns/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008507AB-D479-4496-AAE6-6D8936774217}">
  <ds:schemaRefs>
    <ds:schemaRef ds:uri="92378be0-f2b9-4870-bd1c-1c7058d62c00"/>
    <ds:schemaRef ds:uri="9cec3a2a-15a6-4087-9a5d-4c3ff544950d"/>
    <ds:schemaRef ds:uri="http://schemas.microsoft.com/office/2006/metadata/properties"/>
    <ds:schemaRef ds:uri="http://schemas.microsoft.com/office/infopath/2007/PartnerControls"/>
    <ds:schemaRef ds:uri="http://www.w3.org/2000/xmlns/"/>
    <ds:schemaRef ds:uri="http://www.w3.org/2001/XMLSchema-instan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13173</TotalTime>
  <Words>2916</Words>
  <Application>Microsoft Macintosh PowerPoint</Application>
  <PresentationFormat>Custom</PresentationFormat>
  <Paragraphs>257</Paragraphs>
  <Slides>18</Slides>
  <Notes>18</Notes>
  <HiddenSlides>0</HiddenSlides>
  <MMClips>0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31" baseType="lpstr">
      <vt:lpstr>Avenir Next LT Pro</vt:lpstr>
      <vt:lpstr>Montserrat Classic</vt:lpstr>
      <vt:lpstr>Calibri</vt:lpstr>
      <vt:lpstr>Wingdings</vt:lpstr>
      <vt:lpstr>Aptos</vt:lpstr>
      <vt:lpstr>gentona</vt:lpstr>
      <vt:lpstr>Montserrat Ultra-Bold</vt:lpstr>
      <vt:lpstr>Times New Roman</vt:lpstr>
      <vt:lpstr>Courier New</vt:lpstr>
      <vt:lpstr>Arial</vt:lpstr>
      <vt:lpstr>Poppins</vt:lpstr>
      <vt:lpstr>Candara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Institute PPT Template</dc:title>
  <dc:creator>Celia Johnson</dc:creator>
  <cp:lastModifiedBy>Stephen Stafford</cp:lastModifiedBy>
  <cp:revision>1310</cp:revision>
  <dcterms:created xsi:type="dcterms:W3CDTF">2006-08-16T00:00:00Z</dcterms:created>
  <dcterms:modified xsi:type="dcterms:W3CDTF">2024-10-09T13:57:23Z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0x0101006172C6D1FA5A15468B4A2DADCE8D90F0</vt:lpwstr>
  </property>
  <property fmtid="{D5CDD505-2E9C-101B-9397-08002B2CF9AE}" pid="3" name="MediaServiceImageTags">
    <vt:lpwstr/>
  </property>
</Properties>
</file>