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drawings/drawing1.xml" ContentType="application/vnd.openxmlformats-officedocument.drawingml.chartshape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21"/>
  </p:notesMasterIdLst>
  <p:sldIdLst>
    <p:sldId id="256" r:id="rId5"/>
    <p:sldId id="1709" r:id="rId6"/>
    <p:sldId id="1740" r:id="rId7"/>
    <p:sldId id="1744" r:id="rId8"/>
    <p:sldId id="1753" r:id="rId9"/>
    <p:sldId id="1751" r:id="rId10"/>
    <p:sldId id="1750" r:id="rId11"/>
    <p:sldId id="1719" r:id="rId12"/>
    <p:sldId id="1746" r:id="rId13"/>
    <p:sldId id="1723" r:id="rId14"/>
    <p:sldId id="1747" r:id="rId15"/>
    <p:sldId id="1748" r:id="rId16"/>
    <p:sldId id="1749" r:id="rId17"/>
    <p:sldId id="1736" r:id="rId18"/>
    <p:sldId id="1752" r:id="rId19"/>
    <p:sldId id="1684" r:id="rId20"/>
  </p:sldIdLst>
  <p:sldSz cx="18288000" cy="10287000"/>
  <p:notesSz cx="6858000" cy="9144000"/>
  <p:embeddedFontLst>
    <p:embeddedFont>
      <p:font typeface="Avenir Next LT Pro" panose="020B0504020202020204" pitchFamily="34" charset="77"/>
      <p:regular r:id="rId22"/>
      <p:bold r:id="rId23"/>
      <p:italic r:id="rId24"/>
      <p:boldItalic r:id="rId25"/>
    </p:embeddedFont>
    <p:embeddedFont>
      <p:font typeface="Montserrat Classic" pitchFamily="2" charset="77"/>
      <p:regular r:id="rId26"/>
    </p:embeddedFont>
    <p:embeddedFont>
      <p:font typeface="Montserrat Ultra-Bold" pitchFamily="2" charset="77"/>
      <p:regular r:id="rId27"/>
      <p:bold r:id="rId28"/>
    </p:embeddedFont>
    <p:embeddedFont>
      <p:font typeface="Poppins" pitchFamily="2" charset="77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3735"/>
    <a:srgbClr val="002D72"/>
    <a:srgbClr val="002060"/>
    <a:srgbClr val="559F7D"/>
    <a:srgbClr val="006831"/>
    <a:srgbClr val="DF5327"/>
    <a:srgbClr val="27536B"/>
    <a:srgbClr val="677797"/>
    <a:srgbClr val="1E376D"/>
    <a:srgbClr val="EEF2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75" autoAdjust="0"/>
    <p:restoredTop sz="96323" autoAdjust="0"/>
  </p:normalViewPr>
  <p:slideViewPr>
    <p:cSldViewPr snapToGrid="0">
      <p:cViewPr varScale="1">
        <p:scale>
          <a:sx n="82" d="100"/>
          <a:sy n="82" d="100"/>
        </p:scale>
        <p:origin x="928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-312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5.fntdata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4.fntdata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8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10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294830044392599"/>
          <c:y val="0.10783591590199224"/>
          <c:w val="0.88804964194290548"/>
          <c:h val="0.7368046223723410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Overall</c:v>
                </c:pt>
              </c:strCache>
            </c:strRef>
          </c:tx>
          <c:spPr>
            <a:ln w="50800" cap="rnd">
              <a:solidFill>
                <a:srgbClr val="27536B"/>
              </a:solidFill>
              <a:round/>
            </a:ln>
            <a:effectLst/>
          </c:spPr>
          <c:marker>
            <c:symbol val="none"/>
          </c:marker>
          <c:cat>
            <c:numRef>
              <c:f>Sheet1!$A$17:$A$29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</c:numRef>
          </c:cat>
          <c:val>
            <c:numRef>
              <c:f>Sheet1!$B$17:$B$29</c:f>
              <c:numCache>
                <c:formatCode>0.00</c:formatCode>
                <c:ptCount val="13"/>
                <c:pt idx="0">
                  <c:v>0</c:v>
                </c:pt>
                <c:pt idx="1">
                  <c:v>-2.53807106598985</c:v>
                </c:pt>
                <c:pt idx="2">
                  <c:v>-2.79187817258883</c:v>
                </c:pt>
                <c:pt idx="3">
                  <c:v>-5.3299492385786804</c:v>
                </c:pt>
                <c:pt idx="4">
                  <c:v>-5.3299492385786804</c:v>
                </c:pt>
                <c:pt idx="5">
                  <c:v>-5.8375634517766501</c:v>
                </c:pt>
                <c:pt idx="6">
                  <c:v>-5.5837563451776697</c:v>
                </c:pt>
                <c:pt idx="7">
                  <c:v>-8.1218274111675104</c:v>
                </c:pt>
                <c:pt idx="8">
                  <c:v>-8.1218274111675104</c:v>
                </c:pt>
                <c:pt idx="9">
                  <c:v>-10.9137055837563</c:v>
                </c:pt>
                <c:pt idx="10">
                  <c:v>-13.197969543147201</c:v>
                </c:pt>
                <c:pt idx="11">
                  <c:v>-17.005076142132001</c:v>
                </c:pt>
                <c:pt idx="12">
                  <c:v>-19.2893401015228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658D-434B-8739-CE5EE39DC45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Latino</c:v>
                </c:pt>
              </c:strCache>
            </c:strRef>
          </c:tx>
          <c:spPr>
            <a:ln w="50800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Sheet1!$A$17:$A$29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</c:numRef>
          </c:cat>
          <c:val>
            <c:numRef>
              <c:f>Sheet1!$C$17:$C$29</c:f>
              <c:numCache>
                <c:formatCode>0.00</c:formatCode>
                <c:ptCount val="13"/>
                <c:pt idx="0">
                  <c:v>0</c:v>
                </c:pt>
                <c:pt idx="1">
                  <c:v>-1.0638297872340399</c:v>
                </c:pt>
                <c:pt idx="2">
                  <c:v>4.2553191489361701</c:v>
                </c:pt>
                <c:pt idx="3">
                  <c:v>4.2553191489361701</c:v>
                </c:pt>
                <c:pt idx="4">
                  <c:v>7.4468085106383004</c:v>
                </c:pt>
                <c:pt idx="5">
                  <c:v>8.5106382978723403</c:v>
                </c:pt>
                <c:pt idx="6">
                  <c:v>10.6382978723404</c:v>
                </c:pt>
                <c:pt idx="7">
                  <c:v>10.6382978723404</c:v>
                </c:pt>
                <c:pt idx="8">
                  <c:v>12.765957446808502</c:v>
                </c:pt>
                <c:pt idx="9">
                  <c:v>8.5106382978723403</c:v>
                </c:pt>
                <c:pt idx="10">
                  <c:v>6.3829787234042508</c:v>
                </c:pt>
                <c:pt idx="11">
                  <c:v>4.2553191489361701</c:v>
                </c:pt>
                <c:pt idx="12">
                  <c:v>11.702127659574501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658D-434B-8739-CE5EE39DC45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Latino MSM</c:v>
                </c:pt>
              </c:strCache>
            </c:strRef>
          </c:tx>
          <c:spPr>
            <a:ln w="5080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Sheet1!$A$17:$A$29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</c:numRef>
          </c:cat>
          <c:val>
            <c:numRef>
              <c:f>Sheet1!$D$17:$D$29</c:f>
              <c:numCache>
                <c:formatCode>0.00</c:formatCode>
                <c:ptCount val="13"/>
                <c:pt idx="0">
                  <c:v>0</c:v>
                </c:pt>
                <c:pt idx="1">
                  <c:v>1.4925373134328399</c:v>
                </c:pt>
                <c:pt idx="2">
                  <c:v>10.4477611940299</c:v>
                </c:pt>
                <c:pt idx="3">
                  <c:v>10.4477611940299</c:v>
                </c:pt>
                <c:pt idx="4">
                  <c:v>14.925373134328401</c:v>
                </c:pt>
                <c:pt idx="5">
                  <c:v>16.417910447761201</c:v>
                </c:pt>
                <c:pt idx="6">
                  <c:v>19.402985074626898</c:v>
                </c:pt>
                <c:pt idx="7">
                  <c:v>19.402985074626898</c:v>
                </c:pt>
                <c:pt idx="8">
                  <c:v>22.388059701492498</c:v>
                </c:pt>
                <c:pt idx="9">
                  <c:v>16.417910447761201</c:v>
                </c:pt>
                <c:pt idx="10">
                  <c:v>17.910447761194</c:v>
                </c:pt>
                <c:pt idx="11">
                  <c:v>13.4328358208955</c:v>
                </c:pt>
                <c:pt idx="12">
                  <c:v>23.880597014925399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658D-434B-8739-CE5EE39DC45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LMSM 25-34</c:v>
                </c:pt>
              </c:strCache>
            </c:strRef>
          </c:tx>
          <c:spPr>
            <a:ln w="50800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Sheet1!$A$17:$A$29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</c:numRef>
          </c:cat>
          <c:val>
            <c:numRef>
              <c:f>Sheet1!$E$17:$E$29</c:f>
              <c:numCache>
                <c:formatCode>0.00</c:formatCode>
                <c:ptCount val="13"/>
                <c:pt idx="0">
                  <c:v>0</c:v>
                </c:pt>
                <c:pt idx="1">
                  <c:v>5</c:v>
                </c:pt>
                <c:pt idx="2">
                  <c:v>20</c:v>
                </c:pt>
                <c:pt idx="3">
                  <c:v>25</c:v>
                </c:pt>
                <c:pt idx="4">
                  <c:v>35</c:v>
                </c:pt>
                <c:pt idx="5">
                  <c:v>45</c:v>
                </c:pt>
                <c:pt idx="6">
                  <c:v>55.000000000000007</c:v>
                </c:pt>
                <c:pt idx="7">
                  <c:v>65</c:v>
                </c:pt>
                <c:pt idx="8">
                  <c:v>70</c:v>
                </c:pt>
                <c:pt idx="9">
                  <c:v>65</c:v>
                </c:pt>
                <c:pt idx="10">
                  <c:v>70</c:v>
                </c:pt>
                <c:pt idx="11">
                  <c:v>70</c:v>
                </c:pt>
                <c:pt idx="12">
                  <c:v>95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3-658D-434B-8739-CE5EE39DC4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190047888"/>
        <c:axId val="1190041648"/>
      </c:lineChart>
      <c:catAx>
        <c:axId val="1190047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50" b="1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190041648"/>
        <c:crosses val="autoZero"/>
        <c:auto val="1"/>
        <c:lblAlgn val="ctr"/>
        <c:lblOffset val="100"/>
        <c:noMultiLvlLbl val="0"/>
      </c:catAx>
      <c:valAx>
        <c:axId val="1190041648"/>
        <c:scaling>
          <c:orientation val="minMax"/>
          <c:max val="100"/>
          <c:min val="-4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190047888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294830044392599"/>
          <c:y val="0.10783591590199224"/>
          <c:w val="0.88804964194290548"/>
          <c:h val="0.7368046223723410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Overall</c:v>
                </c:pt>
              </c:strCache>
            </c:strRef>
          </c:tx>
          <c:spPr>
            <a:ln w="50800" cap="rnd">
              <a:solidFill>
                <a:srgbClr val="27536B"/>
              </a:solidFill>
              <a:round/>
            </a:ln>
            <a:effectLst/>
          </c:spPr>
          <c:marker>
            <c:symbol val="none"/>
          </c:marker>
          <c:cat>
            <c:numRef>
              <c:f>Sheet1!$A$17:$A$29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</c:numRef>
          </c:cat>
          <c:val>
            <c:numRef>
              <c:f>Sheet1!$B$17:$B$29</c:f>
              <c:numCache>
                <c:formatCode>0.00</c:formatCode>
                <c:ptCount val="13"/>
                <c:pt idx="0">
                  <c:v>0</c:v>
                </c:pt>
                <c:pt idx="1">
                  <c:v>-2.53807106598985</c:v>
                </c:pt>
                <c:pt idx="2">
                  <c:v>-2.79187817258883</c:v>
                </c:pt>
                <c:pt idx="3">
                  <c:v>-5.3299492385786804</c:v>
                </c:pt>
                <c:pt idx="4">
                  <c:v>-5.3299492385786804</c:v>
                </c:pt>
                <c:pt idx="5">
                  <c:v>-5.8375634517766501</c:v>
                </c:pt>
                <c:pt idx="6">
                  <c:v>-5.5837563451776697</c:v>
                </c:pt>
                <c:pt idx="7">
                  <c:v>-8.1218274111675104</c:v>
                </c:pt>
                <c:pt idx="8">
                  <c:v>-8.1218274111675104</c:v>
                </c:pt>
                <c:pt idx="9">
                  <c:v>-10.9137055837563</c:v>
                </c:pt>
                <c:pt idx="10">
                  <c:v>-13.197969543147201</c:v>
                </c:pt>
                <c:pt idx="11">
                  <c:v>-17.005076142132001</c:v>
                </c:pt>
                <c:pt idx="12">
                  <c:v>-19.2893401015228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9002-4C78-A9A4-D319A213F63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Latino</c:v>
                </c:pt>
              </c:strCache>
            </c:strRef>
          </c:tx>
          <c:spPr>
            <a:ln w="50800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Sheet1!$A$17:$A$29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</c:numRef>
          </c:cat>
          <c:val>
            <c:numRef>
              <c:f>Sheet1!$C$17:$C$29</c:f>
              <c:numCache>
                <c:formatCode>0.00</c:formatCode>
                <c:ptCount val="13"/>
                <c:pt idx="0">
                  <c:v>0</c:v>
                </c:pt>
                <c:pt idx="1">
                  <c:v>-1.0638297872340399</c:v>
                </c:pt>
                <c:pt idx="2">
                  <c:v>4.2553191489361701</c:v>
                </c:pt>
                <c:pt idx="3">
                  <c:v>4.2553191489361701</c:v>
                </c:pt>
                <c:pt idx="4">
                  <c:v>7.4468085106383004</c:v>
                </c:pt>
                <c:pt idx="5">
                  <c:v>8.5106382978723403</c:v>
                </c:pt>
                <c:pt idx="6">
                  <c:v>10.6382978723404</c:v>
                </c:pt>
                <c:pt idx="7">
                  <c:v>10.6382978723404</c:v>
                </c:pt>
                <c:pt idx="8">
                  <c:v>12.765957446808502</c:v>
                </c:pt>
                <c:pt idx="9">
                  <c:v>8.5106382978723403</c:v>
                </c:pt>
                <c:pt idx="10">
                  <c:v>6.3829787234042508</c:v>
                </c:pt>
                <c:pt idx="11">
                  <c:v>4.2553191489361701</c:v>
                </c:pt>
                <c:pt idx="12">
                  <c:v>11.702127659574501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9002-4C78-A9A4-D319A213F6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190047888"/>
        <c:axId val="1190041648"/>
      </c:lineChart>
      <c:catAx>
        <c:axId val="1190047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50" b="1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190041648"/>
        <c:crosses val="autoZero"/>
        <c:auto val="1"/>
        <c:lblAlgn val="ctr"/>
        <c:lblOffset val="100"/>
        <c:noMultiLvlLbl val="0"/>
      </c:catAx>
      <c:valAx>
        <c:axId val="1190041648"/>
        <c:scaling>
          <c:orientation val="minMax"/>
          <c:max val="15"/>
          <c:min val="-2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190047888"/>
        <c:crosses val="autoZero"/>
        <c:crossBetween val="between"/>
        <c:majorUnit val="5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27536B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27536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0D7D-450E-A014-4D52E4DF6B5D}"/>
              </c:ext>
            </c:extLst>
          </c:dPt>
          <c:dPt>
            <c:idx val="1"/>
            <c:invertIfNegative val="0"/>
            <c:bubble3D val="0"/>
            <c:spPr>
              <a:solidFill>
                <a:srgbClr val="DF5327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D7D-450E-A014-4D52E4DF6B5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venir Next LT Pro" panose="020B0504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Sheet1!$A$5:$A$6</c:f>
              <c:strCache>
                <c:ptCount val="2"/>
                <c:pt idx="0">
                  <c:v>White</c:v>
                </c:pt>
                <c:pt idx="1">
                  <c:v>Latino</c:v>
                </c:pt>
              </c:strCache>
            </c:strRef>
          </c:cat>
          <c:val>
            <c:numRef>
              <c:f>Sheet1!$B$5:$B$6</c:f>
              <c:numCache>
                <c:formatCode>General</c:formatCode>
                <c:ptCount val="2"/>
                <c:pt idx="0">
                  <c:v>26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7D-450E-A014-4D52E4DF6B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5"/>
        <c:overlap val="-27"/>
        <c:axId val="761527952"/>
        <c:axId val="761530472"/>
      </c:barChart>
      <c:catAx>
        <c:axId val="761527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venir Next LT Pro" panose="020B0504020202020204" pitchFamily="34" charset="0"/>
                <a:ea typeface="+mn-ea"/>
                <a:cs typeface="+mn-cs"/>
              </a:defRPr>
            </a:pPr>
            <a:endParaRPr lang="en-US"/>
          </a:p>
        </c:txPr>
        <c:crossAx val="761530472"/>
        <c:crosses val="autoZero"/>
        <c:auto val="1"/>
        <c:lblAlgn val="ctr"/>
        <c:lblOffset val="100"/>
        <c:noMultiLvlLbl val="0"/>
      </c:catAx>
      <c:valAx>
        <c:axId val="761530472"/>
        <c:scaling>
          <c:orientation val="minMax"/>
          <c:max val="35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venir Next LT Pro" panose="020B0504020202020204" pitchFamily="34" charset="0"/>
                <a:ea typeface="+mn-ea"/>
                <a:cs typeface="+mn-cs"/>
              </a:defRPr>
            </a:pPr>
            <a:endParaRPr lang="en-US"/>
          </a:p>
        </c:txPr>
        <c:crossAx val="761527952"/>
        <c:crosses val="autoZero"/>
        <c:crossBetween val="between"/>
        <c:majorUnit val="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  <c:userShapes r:id="rId5"/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0.41436</cdr:x>
      <cdr:y>0.25949</cdr:y>
    </cdr:from>
    <cdr:to>
      <cdr:x>0.86184</cdr:x>
      <cdr:y>0.25949</cdr:y>
    </cdr:to>
    <cdr:cxnSp macro="">
      <cdr:nvCxnSpPr>
        <cdr:cNvPr id="3" name="Straight Connector 2">
          <a:extLst xmlns:a="http://schemas.openxmlformats.org/drawingml/2006/main">
            <a:ext uri="{FF2B5EF4-FFF2-40B4-BE49-F238E27FC236}">
              <a16:creationId xmlns:a16="http://schemas.microsoft.com/office/drawing/2014/main" id="{4246893F-2CB3-09DF-C207-0549D45474A9}"/>
            </a:ext>
          </a:extLst>
        </cdr:cNvPr>
        <cdr:cNvCxnSpPr/>
      </cdr:nvCxnSpPr>
      <cdr:spPr>
        <a:xfrm xmlns:a="http://schemas.openxmlformats.org/drawingml/2006/main">
          <a:off x="2286193" y="1558836"/>
          <a:ext cx="2468880" cy="0"/>
        </a:xfrm>
        <a:prstGeom xmlns:a="http://schemas.openxmlformats.org/drawingml/2006/main" prst="line">
          <a:avLst/>
        </a:prstGeom>
        <a:ln xmlns:a="http://schemas.openxmlformats.org/drawingml/2006/main" w="28575">
          <a:solidFill>
            <a:schemeClr val="tx1"/>
          </a:solidFill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925243-0199-4385-A41C-378C71E8229D}" type="datetimeFigureOut">
              <a:rPr lang="en-US" smtClean="0"/>
              <a:t>10/9/24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4097A-3BB3-4B10-B44E-8B866487FB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1677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54097A-3BB3-4B10-B44E-8B866487FB4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0048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54097A-3BB3-4B10-B44E-8B866487FB4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9162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54097A-3BB3-4B10-B44E-8B866487FB4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86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54097A-3BB3-4B10-B44E-8B866487FB4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1603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54097A-3BB3-4B10-B44E-8B866487FB4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8159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54097A-3BB3-4B10-B44E-8B866487FB4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7455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54097A-3BB3-4B10-B44E-8B866487FB4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0323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54097A-3BB3-4B10-B44E-8B866487FB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8453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u="none" spc="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54097A-3BB3-4B10-B44E-8B866487FB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8453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Montserrat Ultra-Bold" panose="020B060402020202020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54097A-3BB3-4B10-B44E-8B866487FB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5210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54097A-3BB3-4B10-B44E-8B866487FB4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4341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54097A-3BB3-4B10-B44E-8B866487FB4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3895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54097A-3BB3-4B10-B44E-8B866487FB4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7262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54097A-3BB3-4B10-B44E-8B866487FB4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6923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54097A-3BB3-4B10-B44E-8B866487FB4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097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40790" y="0"/>
            <a:ext cx="212090" cy="5143500"/>
            <a:chOff x="0" y="0"/>
            <a:chExt cx="55859" cy="135466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5859" cy="1354667"/>
            </a:xfrm>
            <a:custGeom>
              <a:avLst/>
              <a:gdLst/>
              <a:ahLst/>
              <a:cxnLst/>
              <a:rect l="l" t="t" r="r" b="b"/>
              <a:pathLst>
                <a:path w="55859" h="1354667">
                  <a:moveTo>
                    <a:pt x="0" y="0"/>
                  </a:moveTo>
                  <a:lnTo>
                    <a:pt x="55859" y="0"/>
                  </a:lnTo>
                  <a:lnTo>
                    <a:pt x="55859" y="1354667"/>
                  </a:lnTo>
                  <a:lnTo>
                    <a:pt x="0" y="1354667"/>
                  </a:lnTo>
                  <a:close/>
                </a:path>
              </a:pathLst>
            </a:custGeom>
            <a:solidFill>
              <a:srgbClr val="002D7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55859" cy="139276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1912630" y="690913"/>
            <a:ext cx="6169632" cy="1682627"/>
          </a:xfrm>
          <a:custGeom>
            <a:avLst/>
            <a:gdLst/>
            <a:ahLst/>
            <a:cxnLst/>
            <a:rect l="l" t="t" r="r" b="b"/>
            <a:pathLst>
              <a:path w="6169632" h="1682627">
                <a:moveTo>
                  <a:pt x="0" y="0"/>
                </a:moveTo>
                <a:lnTo>
                  <a:pt x="6169632" y="0"/>
                </a:lnTo>
                <a:lnTo>
                  <a:pt x="6169632" y="1682627"/>
                </a:lnTo>
                <a:lnTo>
                  <a:pt x="0" y="168262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2307960" y="3423236"/>
            <a:ext cx="15435291" cy="13542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4400" dirty="0">
                <a:solidFill>
                  <a:srgbClr val="002060"/>
                </a:solidFill>
                <a:latin typeface="Montserrat Ultra-Bold"/>
              </a:rPr>
              <a:t>Opportunities to Accelerate the National Response to Address the Ongoing U.S. Latino HIV Crisis</a:t>
            </a:r>
          </a:p>
        </p:txBody>
      </p:sp>
      <p:sp>
        <p:nvSpPr>
          <p:cNvPr id="7" name="TextBox 7"/>
          <p:cNvSpPr txBox="1"/>
          <p:nvPr/>
        </p:nvSpPr>
        <p:spPr>
          <a:xfrm rot="-5400000">
            <a:off x="-664292" y="6956191"/>
            <a:ext cx="3974630" cy="3492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72CE"/>
                </a:solidFill>
                <a:latin typeface="Montserrat Classic"/>
              </a:rPr>
              <a:t>instituteforpolicysolutions.org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927B6F-1A98-4FFA-B9B1-990EB1C4272E}"/>
              </a:ext>
            </a:extLst>
          </p:cNvPr>
          <p:cNvSpPr txBox="1"/>
          <p:nvPr/>
        </p:nvSpPr>
        <p:spPr>
          <a:xfrm>
            <a:off x="2307960" y="5509548"/>
            <a:ext cx="12105425" cy="2229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Avenir Next LT Pro" panose="020B0504020202020204" pitchFamily="34" charset="0"/>
              </a:rPr>
              <a:t>Vincent Guilamo-Ramos, PhD, MPH, LCSW, RN, ANP-BC, PMHNP-BC, FAAN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Avenir Next LT Pro" panose="020B0504020202020204" pitchFamily="34" charset="0"/>
              </a:rPr>
              <a:t>Distinguished Professor and Executive Director, The Institute for Policy Solutions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Avenir Next LT Pro" panose="020B0504020202020204" pitchFamily="34" charset="0"/>
              </a:rPr>
              <a:t>Johns Hopkins School of Nursing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Avenir Next LT Pro" panose="020B0504020202020204" pitchFamily="34" charset="0"/>
              </a:rPr>
              <a:t>Director, Center for Latino Adolescent and Family Health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EAEB21B-EB2D-A86C-500F-7EB1EEC23695}"/>
              </a:ext>
            </a:extLst>
          </p:cNvPr>
          <p:cNvGrpSpPr/>
          <p:nvPr/>
        </p:nvGrpSpPr>
        <p:grpSpPr>
          <a:xfrm>
            <a:off x="11723077" y="7739069"/>
            <a:ext cx="6359185" cy="1886526"/>
            <a:chOff x="14307873" y="5833276"/>
            <a:chExt cx="6359185" cy="1886526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4BECB2C-A286-C237-1292-1BA0FFE98692}"/>
                </a:ext>
              </a:extLst>
            </p:cNvPr>
            <p:cNvSpPr/>
            <p:nvPr/>
          </p:nvSpPr>
          <p:spPr>
            <a:xfrm>
              <a:off x="14307873" y="5833276"/>
              <a:ext cx="6359185" cy="188652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2D7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Google Shape;571;p48">
              <a:extLst>
                <a:ext uri="{FF2B5EF4-FFF2-40B4-BE49-F238E27FC236}">
                  <a16:creationId xmlns:a16="http://schemas.microsoft.com/office/drawing/2014/main" id="{0C7FA809-4F38-1ABE-7FF4-AA400F7C46D8}"/>
                </a:ext>
              </a:extLst>
            </p:cNvPr>
            <p:cNvSpPr txBox="1"/>
            <p:nvPr/>
          </p:nvSpPr>
          <p:spPr>
            <a:xfrm>
              <a:off x="14370397" y="6111694"/>
              <a:ext cx="4682353" cy="1268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chemeClr val="dk1"/>
                </a:buClr>
                <a:buSzPts val="1000"/>
              </a:pPr>
              <a:r>
                <a:rPr lang="es-ES" sz="3000" dirty="0">
                  <a:solidFill>
                    <a:srgbClr val="002060"/>
                  </a:solidFill>
                  <a:latin typeface="Avenir Next LT Pro" panose="020B0504020202020204" pitchFamily="34" charset="0"/>
                </a:rPr>
                <a:t>Escanee este código para obtener una copia de las diapositivas en español</a:t>
              </a:r>
              <a:r>
                <a:rPr lang="en-US" sz="3000" dirty="0">
                  <a:solidFill>
                    <a:srgbClr val="002060"/>
                  </a:solidFill>
                  <a:latin typeface="Avenir Next LT Pro" panose="020B0504020202020204" pitchFamily="34" charset="0"/>
                </a:rPr>
                <a:t>:</a:t>
              </a:r>
              <a:r>
                <a:rPr lang="en-US" sz="3200" i="1" dirty="0">
                  <a:solidFill>
                    <a:srgbClr val="002060"/>
                  </a:solidFill>
                  <a:latin typeface="Avenir Next LT Pro" panose="020B0504020202020204" pitchFamily="34" charset="0"/>
                </a:rPr>
                <a:t> </a:t>
              </a:r>
            </a:p>
          </p:txBody>
        </p:sp>
      </p:grp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FC6F03E4-A14F-4D15-9E71-717404081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861354" y="9837338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1</a:t>
            </a:fld>
            <a:endParaRPr lang="en-US" b="1" dirty="0">
              <a:solidFill>
                <a:schemeClr val="tx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81CA5BB-D491-49FC-BB59-A14365687825}"/>
              </a:ext>
            </a:extLst>
          </p:cNvPr>
          <p:cNvGrpSpPr/>
          <p:nvPr/>
        </p:nvGrpSpPr>
        <p:grpSpPr>
          <a:xfrm>
            <a:off x="16467954" y="7891124"/>
            <a:ext cx="1520825" cy="1520825"/>
            <a:chOff x="16467954" y="7921919"/>
            <a:chExt cx="1520825" cy="1520825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DF928DA0-5F92-4AED-B730-DBE7D9819BE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467954" y="7921919"/>
              <a:ext cx="1520825" cy="1520825"/>
            </a:xfrm>
            <a:prstGeom prst="rect">
              <a:avLst/>
            </a:prstGeom>
          </p:spPr>
        </p:pic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27D12140-5256-4AB2-B035-6EF9686591DE}"/>
                </a:ext>
              </a:extLst>
            </p:cNvPr>
            <p:cNvSpPr/>
            <p:nvPr/>
          </p:nvSpPr>
          <p:spPr>
            <a:xfrm>
              <a:off x="17026526" y="8479131"/>
              <a:ext cx="403679" cy="40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5200DEC8-51E1-4FBE-C1A2-C277A2A4658F}"/>
              </a:ext>
            </a:extLst>
          </p:cNvPr>
          <p:cNvSpPr txBox="1"/>
          <p:nvPr/>
        </p:nvSpPr>
        <p:spPr>
          <a:xfrm>
            <a:off x="418455" y="9783924"/>
            <a:ext cx="14872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u="none" strike="noStrike" dirty="0">
                <a:solidFill>
                  <a:srgbClr val="C00000"/>
                </a:solidFill>
                <a:effectLst/>
                <a:latin typeface="gentona"/>
              </a:rPr>
              <a:t>Please credit Center for Latino Adolescent and Family Health (CLAFH) at the The Institute for Policy Solutions (IPS) when using or reproducing this content.</a:t>
            </a:r>
            <a:endParaRPr lang="en-US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0E801CDA-3D7F-FDA4-5733-1F9EF96DDA1B}"/>
              </a:ext>
            </a:extLst>
          </p:cNvPr>
          <p:cNvSpPr txBox="1"/>
          <p:nvPr/>
        </p:nvSpPr>
        <p:spPr>
          <a:xfrm>
            <a:off x="6415369" y="1853298"/>
            <a:ext cx="11798974" cy="8035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0" indent="-457200">
              <a:lnSpc>
                <a:spcPct val="107000"/>
              </a:lnSpc>
              <a:buFont typeface="Courier New" panose="02070309020205020404" pitchFamily="49" charset="0"/>
              <a:buChar char="o"/>
              <a:defRPr/>
            </a:pPr>
            <a:r>
              <a:rPr lang="en-US" sz="2800" dirty="0">
                <a:solidFill>
                  <a:prstClr val="black"/>
                </a:solidFill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Increase </a:t>
            </a:r>
            <a:r>
              <a:rPr lang="en-US" sz="2800" b="1" dirty="0">
                <a:solidFill>
                  <a:prstClr val="black"/>
                </a:solidFill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Latino leadership </a:t>
            </a:r>
            <a:r>
              <a:rPr lang="en-US" sz="2800" dirty="0">
                <a:solidFill>
                  <a:prstClr val="black"/>
                </a:solidFill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public health, HIV care administration, and health policy</a:t>
            </a:r>
          </a:p>
          <a:p>
            <a:pPr marL="342900" lvl="0" indent="-342900">
              <a:lnSpc>
                <a:spcPct val="107000"/>
              </a:lnSpc>
              <a:buFont typeface="Courier New" panose="02070309020205020404" pitchFamily="49" charset="0"/>
              <a:buChar char="o"/>
              <a:defRPr/>
            </a:pPr>
            <a:endParaRPr lang="en-US" sz="2400" dirty="0">
              <a:solidFill>
                <a:prstClr val="black"/>
              </a:solidFill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buFont typeface="Courier New" panose="02070309020205020404" pitchFamily="49" charset="0"/>
              <a:buChar char="o"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Engage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national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media </a:t>
            </a:r>
            <a:r>
              <a:rPr lang="en-US" sz="2800" b="1" dirty="0">
                <a:solidFill>
                  <a:prstClr val="black"/>
                </a:solidFill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framing solutions </a:t>
            </a:r>
            <a:r>
              <a:rPr lang="en-US" sz="2800" dirty="0">
                <a:solidFill>
                  <a:prstClr val="black"/>
                </a:solidFill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the U.S. Latino HIV crisis</a:t>
            </a:r>
          </a:p>
          <a:p>
            <a:pPr marL="457200" indent="-457200">
              <a:lnSpc>
                <a:spcPct val="107000"/>
              </a:lnSpc>
              <a:buFont typeface="Courier New" panose="02070309020205020404" pitchFamily="49" charset="0"/>
              <a:buChar char="o"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Invest in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culturally and linguistically tailored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public health communications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campaigns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Latino communities</a:t>
            </a:r>
          </a:p>
          <a:p>
            <a:pPr marL="342900" lvl="0" indent="-342900">
              <a:lnSpc>
                <a:spcPct val="107000"/>
              </a:lnSpc>
              <a:buFont typeface="Courier New" panose="02070309020205020404" pitchFamily="49" charset="0"/>
              <a:buChar char="o"/>
              <a:defRPr/>
            </a:pPr>
            <a:endParaRPr lang="en-US" sz="2400" dirty="0">
              <a:solidFill>
                <a:prstClr val="black"/>
              </a:solidFill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07000"/>
              </a:lnSpc>
              <a:buFont typeface="Courier New" panose="02070309020205020404" pitchFamily="49" charset="0"/>
              <a:buChar char="o"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Prioritize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Latino-specific HIV program development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federal and local agencies’ HIV responses 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funding</a:t>
            </a:r>
          </a:p>
          <a:p>
            <a:pPr marL="457200" lvl="0" indent="-457200">
              <a:lnSpc>
                <a:spcPct val="107000"/>
              </a:lnSpc>
              <a:buFont typeface="Courier New" panose="02070309020205020404" pitchFamily="49" charset="0"/>
              <a:buChar char="o"/>
              <a:defRPr/>
            </a:pPr>
            <a:endParaRPr lang="en-US" sz="2400" dirty="0">
              <a:solidFill>
                <a:prstClr val="black"/>
              </a:solidFill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buFont typeface="Courier New" panose="02070309020205020404" pitchFamily="49" charset="0"/>
              <a:buChar char="o"/>
              <a:defRPr/>
            </a:pPr>
            <a:r>
              <a:rPr lang="en-US" sz="2800" dirty="0">
                <a:solidFill>
                  <a:prstClr val="black"/>
                </a:solidFill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Institutionalize</a:t>
            </a:r>
            <a:r>
              <a:rPr lang="en-US" sz="2800" b="1" dirty="0">
                <a:solidFill>
                  <a:prstClr val="black"/>
                </a:solidFill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prstClr val="black"/>
                </a:solidFill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en-US" sz="2800" b="1" dirty="0">
                <a:solidFill>
                  <a:prstClr val="black"/>
                </a:solidFill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collection and reporting</a:t>
            </a:r>
            <a:r>
              <a:rPr lang="en-US" sz="2800" dirty="0">
                <a:solidFill>
                  <a:prstClr val="black"/>
                </a:solidFill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Latino patients’ </a:t>
            </a:r>
            <a:r>
              <a:rPr lang="en-US" sz="2800" b="1" dirty="0">
                <a:solidFill>
                  <a:prstClr val="black"/>
                </a:solidFill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ethnicity, race, language, sexual orientation, </a:t>
            </a:r>
            <a:r>
              <a:rPr lang="en-US" sz="2800" dirty="0">
                <a:solidFill>
                  <a:prstClr val="black"/>
                </a:solidFill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en-US" sz="2800" b="1" dirty="0">
                <a:solidFill>
                  <a:prstClr val="black"/>
                </a:solidFill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gender identity data </a:t>
            </a:r>
            <a:r>
              <a:rPr lang="en-US" sz="2800" dirty="0">
                <a:solidFill>
                  <a:prstClr val="black"/>
                </a:solidFill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all health and governmental institutions</a:t>
            </a:r>
          </a:p>
          <a:p>
            <a:pPr marL="457200" indent="-457200">
              <a:lnSpc>
                <a:spcPct val="107000"/>
              </a:lnSpc>
              <a:buFont typeface="Courier New" panose="02070309020205020404" pitchFamily="49" charset="0"/>
              <a:buChar char="o"/>
              <a:defRPr/>
            </a:pPr>
            <a:endParaRPr lang="en-US" sz="2400" dirty="0">
              <a:solidFill>
                <a:prstClr val="black"/>
              </a:solidFill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buFont typeface="Courier New" panose="02070309020205020404" pitchFamily="49" charset="0"/>
              <a:buChar char="o"/>
              <a:defRPr/>
            </a:pPr>
            <a:r>
              <a:rPr lang="en-US" sz="2800" dirty="0">
                <a:solidFill>
                  <a:prstClr val="black"/>
                </a:solidFill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Fund</a:t>
            </a:r>
            <a:r>
              <a:rPr lang="en-US" sz="2800" b="1" dirty="0">
                <a:solidFill>
                  <a:prstClr val="black"/>
                </a:solidFill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solutions-oriented research</a:t>
            </a:r>
            <a:r>
              <a:rPr lang="en-US" sz="2800" dirty="0">
                <a:solidFill>
                  <a:prstClr val="black"/>
                </a:solidFill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identify Latino inequities and levers to eliminate them (e.g., such as NINR and NIMHD investments)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B9295DB-AE41-F2D3-9034-A94742B0C8E2}"/>
              </a:ext>
            </a:extLst>
          </p:cNvPr>
          <p:cNvSpPr txBox="1"/>
          <p:nvPr/>
        </p:nvSpPr>
        <p:spPr>
          <a:xfrm>
            <a:off x="6717315" y="654430"/>
            <a:ext cx="10847116" cy="713080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sng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Montserrat Ultra-Bol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Opportunities to Amplify the Response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Montserrat Ultra-Bold" panose="020B0604020202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12A0D64-427B-91C5-A283-114429C8B5D5}"/>
              </a:ext>
            </a:extLst>
          </p:cNvPr>
          <p:cNvCxnSpPr>
            <a:cxnSpLocks/>
          </p:cNvCxnSpPr>
          <p:nvPr/>
        </p:nvCxnSpPr>
        <p:spPr>
          <a:xfrm>
            <a:off x="6305383" y="1209123"/>
            <a:ext cx="2" cy="8046720"/>
          </a:xfrm>
          <a:prstGeom prst="line">
            <a:avLst/>
          </a:prstGeom>
          <a:ln w="38100">
            <a:solidFill>
              <a:srgbClr val="6777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7">
            <a:extLst>
              <a:ext uri="{FF2B5EF4-FFF2-40B4-BE49-F238E27FC236}">
                <a16:creationId xmlns:a16="http://schemas.microsoft.com/office/drawing/2014/main" id="{5930258A-7E1B-E8F4-07DC-E7C801B4F9A9}"/>
              </a:ext>
            </a:extLst>
          </p:cNvPr>
          <p:cNvSpPr txBox="1"/>
          <p:nvPr/>
        </p:nvSpPr>
        <p:spPr>
          <a:xfrm>
            <a:off x="-1535" y="6868928"/>
            <a:ext cx="6330771" cy="5984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5331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strike="noStrike" kern="1200" cap="none" spc="250" normalizeH="0" noProof="0" dirty="0">
                <a:ln>
                  <a:noFill/>
                </a:ln>
                <a:effectLst/>
                <a:uLnTx/>
                <a:uFillTx/>
                <a:latin typeface="Montserrat Ultra-Bold" panose="020B0604020202020204" charset="0"/>
              </a:rPr>
              <a:t>LATINO INVISIBILITY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213AADAF-02C2-AB62-DE87-9C4BAE892397}"/>
              </a:ext>
            </a:extLst>
          </p:cNvPr>
          <p:cNvSpPr/>
          <p:nvPr/>
        </p:nvSpPr>
        <p:spPr>
          <a:xfrm>
            <a:off x="1106450" y="2512612"/>
            <a:ext cx="4114800" cy="4114800"/>
          </a:xfrm>
          <a:prstGeom prst="ellipse">
            <a:avLst/>
          </a:prstGeom>
          <a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76200">
            <a:solidFill>
              <a:srgbClr val="67779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lide Number Placeholder 13">
            <a:extLst>
              <a:ext uri="{FF2B5EF4-FFF2-40B4-BE49-F238E27FC236}">
                <a16:creationId xmlns:a16="http://schemas.microsoft.com/office/drawing/2014/main" id="{251AE509-07ED-4896-ADF6-E0FB7E3E4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861354" y="9837338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10</a:t>
            </a:fld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2040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7">
            <a:extLst>
              <a:ext uri="{FF2B5EF4-FFF2-40B4-BE49-F238E27FC236}">
                <a16:creationId xmlns:a16="http://schemas.microsoft.com/office/drawing/2014/main" id="{0EE99DFB-1535-4EF2-B928-EC21394E980B}"/>
              </a:ext>
            </a:extLst>
          </p:cNvPr>
          <p:cNvSpPr txBox="1"/>
          <p:nvPr/>
        </p:nvSpPr>
        <p:spPr>
          <a:xfrm>
            <a:off x="-1535" y="6868928"/>
            <a:ext cx="6330771" cy="12908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5331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strike="noStrike" kern="1200" cap="none" spc="250" normalizeH="0" noProof="0" dirty="0">
                <a:ln>
                  <a:noFill/>
                </a:ln>
                <a:effectLst/>
                <a:uLnTx/>
                <a:uFillTx/>
                <a:latin typeface="Montserrat Ultra-Bold" panose="020B0604020202020204" charset="0"/>
              </a:rPr>
              <a:t>LATINO PREVENTION &amp; TREATMENT INEQUITIES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12A0D64-427B-91C5-A283-114429C8B5D5}"/>
              </a:ext>
            </a:extLst>
          </p:cNvPr>
          <p:cNvCxnSpPr>
            <a:cxnSpLocks/>
          </p:cNvCxnSpPr>
          <p:nvPr/>
        </p:nvCxnSpPr>
        <p:spPr>
          <a:xfrm>
            <a:off x="6305383" y="1209123"/>
            <a:ext cx="2" cy="8046720"/>
          </a:xfrm>
          <a:prstGeom prst="line">
            <a:avLst/>
          </a:prstGeom>
          <a:ln w="38100">
            <a:solidFill>
              <a:srgbClr val="6777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AB1BEE-A7C9-CE6B-740A-BF593C1F5D6C}"/>
              </a:ext>
            </a:extLst>
          </p:cNvPr>
          <p:cNvSpPr txBox="1"/>
          <p:nvPr/>
        </p:nvSpPr>
        <p:spPr>
          <a:xfrm>
            <a:off x="6555475" y="1933504"/>
            <a:ext cx="11406560" cy="7442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07000"/>
              </a:lnSpc>
              <a:buFont typeface="Courier New" panose="02070309020205020404" pitchFamily="49" charset="0"/>
              <a:buChar char="o"/>
              <a:defRPr/>
            </a:pPr>
            <a:r>
              <a:rPr lang="en-US" sz="2800" dirty="0">
                <a:solidFill>
                  <a:prstClr val="black"/>
                </a:solidFill>
                <a:latin typeface="Avenir Next LT Pro" panose="020B0504020202020204" pitchFamily="34" charset="0"/>
                <a:cs typeface="Poppins" panose="00000500000000000000" pitchFamily="2" charset="0"/>
              </a:rPr>
              <a:t>Establish</a:t>
            </a:r>
            <a:r>
              <a:rPr lang="en-US" sz="2800" b="1" dirty="0">
                <a:solidFill>
                  <a:prstClr val="black"/>
                </a:solidFill>
                <a:latin typeface="Avenir Next LT Pro" panose="020B0504020202020204" pitchFamily="34" charset="0"/>
                <a:cs typeface="Poppins" panose="00000500000000000000" pitchFamily="2" charset="0"/>
              </a:rPr>
              <a:t> measurable goals </a:t>
            </a:r>
            <a:r>
              <a:rPr lang="en-US" sz="2800" dirty="0">
                <a:solidFill>
                  <a:prstClr val="black"/>
                </a:solidFill>
                <a:latin typeface="Avenir Next LT Pro" panose="020B0504020202020204" pitchFamily="34" charset="0"/>
                <a:cs typeface="Poppins" panose="00000500000000000000" pitchFamily="2" charset="0"/>
              </a:rPr>
              <a:t>to eliminate Latino HIV prevention and treatment inequities</a:t>
            </a:r>
          </a:p>
          <a:p>
            <a:pPr>
              <a:lnSpc>
                <a:spcPct val="107000"/>
              </a:lnSpc>
              <a:defRPr/>
            </a:pPr>
            <a:endParaRPr lang="en-US" sz="2800" dirty="0">
              <a:solidFill>
                <a:prstClr val="black"/>
              </a:solidFill>
              <a:latin typeface="Avenir Next LT Pro" panose="020B0504020202020204" pitchFamily="34" charset="0"/>
              <a:cs typeface="Poppins" panose="00000500000000000000" pitchFamily="2" charset="0"/>
            </a:endParaRPr>
          </a:p>
          <a:p>
            <a:pPr marL="457200" indent="-457200">
              <a:lnSpc>
                <a:spcPct val="107000"/>
              </a:lnSpc>
              <a:buFont typeface="Courier New" panose="02070309020205020404" pitchFamily="49" charset="0"/>
              <a:buChar char="o"/>
              <a:defRPr/>
            </a:pPr>
            <a:r>
              <a:rPr lang="en-US" sz="2800" dirty="0">
                <a:latin typeface="Avenir Next LT Pro" panose="020B0504020202020204" pitchFamily="34" charset="0"/>
                <a:cs typeface="Poppins" panose="00000500000000000000" pitchFamily="2" charset="0"/>
              </a:rPr>
              <a:t>Expand</a:t>
            </a:r>
            <a:r>
              <a:rPr lang="en-US" sz="2800" dirty="0">
                <a:solidFill>
                  <a:srgbClr val="FF0000"/>
                </a:solidFill>
                <a:latin typeface="Avenir Next LT Pro" panose="020B0504020202020204" pitchFamily="34" charset="0"/>
                <a:cs typeface="Poppins" panose="00000500000000000000" pitchFamily="2" charset="0"/>
              </a:rPr>
              <a:t> </a:t>
            </a:r>
            <a:r>
              <a:rPr lang="en-US" sz="2800" b="1" dirty="0">
                <a:latin typeface="Avenir Next LT Pro" panose="020B0504020202020204" pitchFamily="34" charset="0"/>
                <a:cs typeface="Poppins" panose="00000500000000000000" pitchFamily="2" charset="0"/>
              </a:rPr>
              <a:t>comprehensive HIV care models</a:t>
            </a:r>
            <a:r>
              <a:rPr lang="en-US" sz="2800" dirty="0">
                <a:solidFill>
                  <a:prstClr val="black"/>
                </a:solidFill>
                <a:latin typeface="Avenir Next LT Pro" panose="020B0504020202020204" pitchFamily="34" charset="0"/>
                <a:cs typeface="Poppins" panose="00000500000000000000" pitchFamily="2" charset="0"/>
              </a:rPr>
              <a:t> that </a:t>
            </a:r>
            <a:r>
              <a:rPr lang="en-US" sz="2800" b="1" dirty="0">
                <a:solidFill>
                  <a:prstClr val="black"/>
                </a:solidFill>
                <a:latin typeface="Avenir Next LT Pro" panose="020B0504020202020204" pitchFamily="34" charset="0"/>
                <a:cs typeface="Poppins" panose="00000500000000000000" pitchFamily="2" charset="0"/>
              </a:rPr>
              <a:t>integrate clinical, behavioral (e.g., substance use services), </a:t>
            </a:r>
            <a:r>
              <a:rPr lang="en-US" sz="2800" dirty="0">
                <a:solidFill>
                  <a:prstClr val="black"/>
                </a:solidFill>
                <a:latin typeface="Avenir Next LT Pro" panose="020B0504020202020204" pitchFamily="34" charset="0"/>
                <a:cs typeface="Poppins" panose="00000500000000000000" pitchFamily="2" charset="0"/>
              </a:rPr>
              <a:t>and</a:t>
            </a:r>
            <a:r>
              <a:rPr lang="en-US" sz="2800" b="1" dirty="0">
                <a:solidFill>
                  <a:prstClr val="black"/>
                </a:solidFill>
                <a:latin typeface="Avenir Next LT Pro" panose="020B0504020202020204" pitchFamily="34" charset="0"/>
                <a:cs typeface="Poppins" panose="00000500000000000000" pitchFamily="2" charset="0"/>
              </a:rPr>
              <a:t> social care</a:t>
            </a:r>
            <a:endParaRPr lang="en-US" sz="2800" dirty="0">
              <a:solidFill>
                <a:prstClr val="black"/>
              </a:solidFill>
              <a:latin typeface="Avenir Next LT Pro" panose="020B0504020202020204" pitchFamily="34" charset="0"/>
              <a:cs typeface="Poppins" panose="00000500000000000000" pitchFamily="2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endParaRPr lang="en-US" sz="2800" dirty="0"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07000"/>
              </a:lnSpc>
              <a:buFont typeface="Courier New" panose="02070309020205020404" pitchFamily="49" charset="0"/>
              <a:buChar char="o"/>
              <a:defRPr/>
            </a:pPr>
            <a:r>
              <a:rPr lang="en-US" sz="2800" dirty="0">
                <a:latin typeface="Avenir Next LT Pro" panose="020B0504020202020204" pitchFamily="34" charset="0"/>
                <a:cs typeface="Poppins" panose="00000500000000000000" pitchFamily="2" charset="0"/>
              </a:rPr>
              <a:t>Redefine the </a:t>
            </a:r>
            <a:r>
              <a:rPr lang="en-US" sz="2800" b="1" dirty="0">
                <a:latin typeface="Avenir Next LT Pro" panose="020B0504020202020204" pitchFamily="34" charset="0"/>
                <a:cs typeface="Poppins" panose="00000500000000000000" pitchFamily="2" charset="0"/>
              </a:rPr>
              <a:t>HIV workforce</a:t>
            </a:r>
            <a:r>
              <a:rPr lang="en-US" sz="2800" dirty="0">
                <a:latin typeface="Avenir Next LT Pro" panose="020B0504020202020204" pitchFamily="34" charset="0"/>
                <a:cs typeface="Poppins" panose="00000500000000000000" pitchFamily="2" charset="0"/>
              </a:rPr>
              <a:t>; there is a </a:t>
            </a:r>
            <a:r>
              <a:rPr lang="en-US" sz="2800" b="1" dirty="0">
                <a:latin typeface="Avenir Next LT Pro" panose="020B0504020202020204" pitchFamily="34" charset="0"/>
                <a:cs typeface="Poppins" panose="00000500000000000000" pitchFamily="2" charset="0"/>
              </a:rPr>
              <a:t>need for new roles</a:t>
            </a:r>
            <a:r>
              <a:rPr lang="en-US" sz="2800" dirty="0">
                <a:latin typeface="Avenir Next LT Pro" panose="020B0504020202020204" pitchFamily="34" charset="0"/>
                <a:cs typeface="Poppins" panose="00000500000000000000" pitchFamily="2" charset="0"/>
              </a:rPr>
              <a:t> and </a:t>
            </a:r>
            <a:r>
              <a:rPr lang="en-US" sz="2800" b="1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better representation</a:t>
            </a:r>
            <a:r>
              <a:rPr lang="en-US" sz="280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 the Latino community, and </a:t>
            </a:r>
            <a:r>
              <a:rPr lang="en-US" sz="2800" b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better cultural/linguistic preparedness</a:t>
            </a:r>
            <a:endParaRPr lang="en-US" sz="2800" b="1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uLnTx/>
              <a:uFillTx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buFont typeface="Courier New" panose="02070309020205020404" pitchFamily="49" charset="0"/>
              <a:buChar char="o"/>
              <a:defRPr/>
            </a:pPr>
            <a:r>
              <a:rPr lang="en-US" sz="2800" dirty="0">
                <a:latin typeface="Avenir Next LT Pro" panose="020B0504020202020204" pitchFamily="34" charset="0"/>
                <a:cs typeface="Poppins" panose="00000500000000000000" pitchFamily="2" charset="0"/>
              </a:rPr>
              <a:t>Remove</a:t>
            </a:r>
            <a:r>
              <a:rPr lang="en-US" sz="2800" b="1" dirty="0">
                <a:latin typeface="Avenir Next LT Pro" panose="020B0504020202020204" pitchFamily="34" charset="0"/>
                <a:cs typeface="Poppins" panose="00000500000000000000" pitchFamily="2" charset="0"/>
              </a:rPr>
              <a:t> restrictions</a:t>
            </a:r>
            <a:r>
              <a:rPr lang="en-US" sz="2800" dirty="0">
                <a:latin typeface="Avenir Next LT Pro" panose="020B0504020202020204" pitchFamily="34" charset="0"/>
                <a:cs typeface="Poppins" panose="00000500000000000000" pitchFamily="2" charset="0"/>
              </a:rPr>
              <a:t> to non-physician HIV care workers’ ability to practice at the highest levels of their </a:t>
            </a:r>
            <a:r>
              <a:rPr lang="en-US" sz="2800" b="1" dirty="0">
                <a:latin typeface="Avenir Next LT Pro" panose="020B0504020202020204" pitchFamily="34" charset="0"/>
                <a:cs typeface="Poppins" panose="00000500000000000000" pitchFamily="2" charset="0"/>
              </a:rPr>
              <a:t>education and licenses</a:t>
            </a:r>
            <a:r>
              <a:rPr lang="en-US" sz="2800" dirty="0">
                <a:latin typeface="Avenir Next LT Pro" panose="020B0504020202020204" pitchFamily="34" charset="0"/>
                <a:cs typeface="Poppins" panose="00000500000000000000" pitchFamily="2" charset="0"/>
              </a:rPr>
              <a:t> (e.g., nurses, pharmacists, PAs)</a:t>
            </a:r>
            <a:endParaRPr lang="en-US" sz="2800" dirty="0">
              <a:solidFill>
                <a:prstClr val="black"/>
              </a:solidFill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Eliminate</a:t>
            </a:r>
            <a:r>
              <a:rPr lang="en-US" sz="2800" b="1" dirty="0">
                <a:solidFill>
                  <a:prstClr val="black"/>
                </a:solidFill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implicit and explicit biases, stigma, </a:t>
            </a:r>
            <a:r>
              <a:rPr lang="en-US" sz="2800" dirty="0">
                <a:solidFill>
                  <a:prstClr val="black"/>
                </a:solidFill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en-US" sz="2800" b="1" dirty="0">
                <a:solidFill>
                  <a:prstClr val="black"/>
                </a:solidFill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discrimination </a:t>
            </a:r>
            <a:r>
              <a:rPr lang="en-US" sz="2800" dirty="0">
                <a:solidFill>
                  <a:prstClr val="black"/>
                </a:solidFill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 Latinos in HIV prevention and treatment services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A99B473-6BA0-2F56-F353-9B306AA74E39}"/>
              </a:ext>
            </a:extLst>
          </p:cNvPr>
          <p:cNvSpPr/>
          <p:nvPr/>
        </p:nvSpPr>
        <p:spPr>
          <a:xfrm>
            <a:off x="1106450" y="2512612"/>
            <a:ext cx="4114800" cy="411480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67779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049CBA-208A-66BA-39EA-6DA3892F9D38}"/>
              </a:ext>
            </a:extLst>
          </p:cNvPr>
          <p:cNvSpPr txBox="1"/>
          <p:nvPr/>
        </p:nvSpPr>
        <p:spPr>
          <a:xfrm>
            <a:off x="6717315" y="654430"/>
            <a:ext cx="10847116" cy="713080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sng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Montserrat Ultra-Bol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Opportunities to Amplify the Response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Montserrat Ultra-Bold" panose="020B0604020202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Slide Number Placeholder 13">
            <a:extLst>
              <a:ext uri="{FF2B5EF4-FFF2-40B4-BE49-F238E27FC236}">
                <a16:creationId xmlns:a16="http://schemas.microsoft.com/office/drawing/2014/main" id="{C82C73DC-0D7B-4913-8F12-98AFAD4D4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861354" y="9837338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11</a:t>
            </a:fld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9402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12A0D64-427B-91C5-A283-114429C8B5D5}"/>
              </a:ext>
            </a:extLst>
          </p:cNvPr>
          <p:cNvCxnSpPr>
            <a:cxnSpLocks/>
          </p:cNvCxnSpPr>
          <p:nvPr/>
        </p:nvCxnSpPr>
        <p:spPr>
          <a:xfrm>
            <a:off x="6305383" y="1209123"/>
            <a:ext cx="2" cy="8046720"/>
          </a:xfrm>
          <a:prstGeom prst="line">
            <a:avLst/>
          </a:prstGeom>
          <a:ln w="38100">
            <a:solidFill>
              <a:srgbClr val="6777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B37045CF-6A06-ED7B-1AFA-5B6F5F2995B2}"/>
              </a:ext>
            </a:extLst>
          </p:cNvPr>
          <p:cNvSpPr txBox="1"/>
          <p:nvPr/>
        </p:nvSpPr>
        <p:spPr>
          <a:xfrm>
            <a:off x="6717315" y="2136547"/>
            <a:ext cx="11297967" cy="69812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Implement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Latino-specific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contextually tailored response plans 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within each of the EHE priority jurisdictions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Ensure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meaningful Latino grassroots community engagement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the development and implementation of local HIV prevention and treatment programs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endParaRPr lang="en-US" sz="2800" dirty="0"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Allow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flexibility in local implementation 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resource allocation 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while ensuring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accountability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Latino community needs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endParaRPr lang="en-US" sz="2800" dirty="0">
              <a:solidFill>
                <a:prstClr val="black"/>
              </a:solidFill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07000"/>
              </a:lnSpc>
              <a:buFont typeface="Courier New" panose="02070309020205020404" pitchFamily="49" charset="0"/>
              <a:buChar char="o"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Engage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multisectoral local partners </a:t>
            </a:r>
            <a:r>
              <a:rPr lang="en-US" sz="2800" dirty="0">
                <a:solidFill>
                  <a:prstClr val="black"/>
                </a:solidFill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address HIV in Latino communities, including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private sector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universities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US" sz="2800" b="1" dirty="0">
                <a:solidFill>
                  <a:prstClr val="black"/>
                </a:solidFill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local media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community-based organizations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healthcare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public health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and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local government.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57A88FF4-203A-275E-4239-72661ED2C1D6}"/>
              </a:ext>
            </a:extLst>
          </p:cNvPr>
          <p:cNvSpPr txBox="1"/>
          <p:nvPr/>
        </p:nvSpPr>
        <p:spPr>
          <a:xfrm>
            <a:off x="-1535" y="6868928"/>
            <a:ext cx="6330771" cy="12781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5331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strike="noStrike" kern="1200" cap="none" spc="250" normalizeH="0" noProof="0" dirty="0">
                <a:ln>
                  <a:noFill/>
                </a:ln>
                <a:effectLst/>
                <a:uLnTx/>
                <a:uFillTx/>
                <a:latin typeface="Montserrat Ultra-Bold" panose="020B0604020202020204" charset="0"/>
              </a:rPr>
              <a:t>LATINO-SPECIFIC LOCAL HIV SERVICE IMPLEMENTATION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2F7C68AA-99F5-367E-936B-62A199A76F6A}"/>
              </a:ext>
            </a:extLst>
          </p:cNvPr>
          <p:cNvSpPr/>
          <p:nvPr/>
        </p:nvSpPr>
        <p:spPr>
          <a:xfrm>
            <a:off x="1106450" y="2504797"/>
            <a:ext cx="4114800" cy="4114800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76200">
            <a:solidFill>
              <a:srgbClr val="67779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2E48D4-E81D-DE1F-3772-BD89072D4C7C}"/>
              </a:ext>
            </a:extLst>
          </p:cNvPr>
          <p:cNvSpPr txBox="1"/>
          <p:nvPr/>
        </p:nvSpPr>
        <p:spPr>
          <a:xfrm>
            <a:off x="6717315" y="829357"/>
            <a:ext cx="10847116" cy="713080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sng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Montserrat Ultra-Bol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Opportunities to Amplify the Response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Montserrat Ultra-Bold" panose="020B0604020202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Slide Number Placeholder 13">
            <a:extLst>
              <a:ext uri="{FF2B5EF4-FFF2-40B4-BE49-F238E27FC236}">
                <a16:creationId xmlns:a16="http://schemas.microsoft.com/office/drawing/2014/main" id="{AA2B554A-EC5C-4FC2-BF35-7B6421DE50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861354" y="9837338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12</a:t>
            </a:fld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3566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12A0D64-427B-91C5-A283-114429C8B5D5}"/>
              </a:ext>
            </a:extLst>
          </p:cNvPr>
          <p:cNvCxnSpPr>
            <a:cxnSpLocks/>
          </p:cNvCxnSpPr>
          <p:nvPr/>
        </p:nvCxnSpPr>
        <p:spPr>
          <a:xfrm>
            <a:off x="6305383" y="1209123"/>
            <a:ext cx="2" cy="8046720"/>
          </a:xfrm>
          <a:prstGeom prst="line">
            <a:avLst/>
          </a:prstGeom>
          <a:ln w="38100">
            <a:solidFill>
              <a:srgbClr val="6777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BA2D490E-BACC-ECCF-8B1C-F67072C0836E}"/>
              </a:ext>
            </a:extLst>
          </p:cNvPr>
          <p:cNvSpPr txBox="1"/>
          <p:nvPr/>
        </p:nvSpPr>
        <p:spPr>
          <a:xfrm>
            <a:off x="6583224" y="2218027"/>
            <a:ext cx="11542110" cy="764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Enact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evidence-based laws and policies 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that increase (not reduce) access to HIV prevention and care (e.g., 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ACA section 1557 enforcement; removal of HIV criminalization laws, anti-LGBTQ+ rights laws)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07000"/>
              </a:lnSpc>
              <a:buFont typeface="Courier New" panose="02070309020205020404" pitchFamily="49" charset="0"/>
              <a:buChar char="o"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Scale-up of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policies/programming to </a:t>
            </a:r>
            <a:r>
              <a:rPr lang="en-US" sz="2800" b="1" dirty="0">
                <a:solidFill>
                  <a:prstClr val="black"/>
                </a:solidFill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eliminate root causes of Latino health inequities</a:t>
            </a:r>
            <a:r>
              <a:rPr lang="en-US" sz="2800" dirty="0">
                <a:solidFill>
                  <a:prstClr val="black"/>
                </a:solidFill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such as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systemic/structural racism, anti-immigrant sentiment, LGBTQ+ discrimination, substance use stigma, medical mistrust (e.g., CDC’s Confianza initiative), etc.</a:t>
            </a:r>
          </a:p>
          <a:p>
            <a:pPr marL="457200" lvl="0" indent="-457200">
              <a:lnSpc>
                <a:spcPct val="107000"/>
              </a:lnSpc>
              <a:buFont typeface="Courier New" panose="02070309020205020404" pitchFamily="49" charset="0"/>
              <a:buChar char="o"/>
              <a:defRPr/>
            </a:pPr>
            <a:endParaRPr lang="en-US" sz="3200" dirty="0">
              <a:solidFill>
                <a:prstClr val="black"/>
              </a:solidFill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07000"/>
              </a:lnSpc>
              <a:buFont typeface="Courier New" panose="02070309020205020404" pitchFamily="49" charset="0"/>
              <a:buChar char="o"/>
              <a:defRPr/>
            </a:pPr>
            <a:r>
              <a:rPr lang="en-US" sz="2800" dirty="0">
                <a:solidFill>
                  <a:prstClr val="black"/>
                </a:solidFill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Focus g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reater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attention to the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harmful SDOH 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that disproportionately affect underserved Latino communities, including Latinos with undocumented status</a:t>
            </a:r>
          </a:p>
          <a:p>
            <a:pPr marL="457200" lvl="0" indent="-457200">
              <a:lnSpc>
                <a:spcPct val="107000"/>
              </a:lnSpc>
              <a:buFont typeface="Courier New" panose="02070309020205020404" pitchFamily="49" charset="0"/>
              <a:buChar char="o"/>
              <a:defRPr/>
            </a:pPr>
            <a:endParaRPr lang="en-US" sz="3200" b="1" dirty="0">
              <a:solidFill>
                <a:prstClr val="black"/>
              </a:solidFill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07000"/>
              </a:lnSpc>
              <a:buFont typeface="Courier New" panose="02070309020205020404" pitchFamily="49" charset="0"/>
              <a:buChar char="o"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Mobilize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collective societal and political will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commitment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and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accountability 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end HIV among </a:t>
            </a:r>
            <a:r>
              <a:rPr lang="en-US" sz="2800" dirty="0">
                <a:solidFill>
                  <a:prstClr val="black"/>
                </a:solidFill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atinos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en-US" sz="28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430630EB-1938-14E3-D28E-B84E87D6373F}"/>
              </a:ext>
            </a:extLst>
          </p:cNvPr>
          <p:cNvSpPr txBox="1"/>
          <p:nvPr/>
        </p:nvSpPr>
        <p:spPr>
          <a:xfrm>
            <a:off x="-1535" y="6868928"/>
            <a:ext cx="6330771" cy="19578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5331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strike="noStrike" kern="1200" cap="none" spc="250" normalizeH="0" noProof="0" dirty="0">
                <a:ln>
                  <a:noFill/>
                </a:ln>
                <a:effectLst/>
                <a:uLnTx/>
                <a:uFillTx/>
                <a:latin typeface="Montserrat Ultra-Bold" panose="020B0604020202020204" charset="0"/>
              </a:rPr>
              <a:t>CONTEXT &amp; STRUCTURAL DRIVERS OF LATINO HIV INEQUITIES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081BA02-3857-D4A3-06C8-A232DD1A5835}"/>
              </a:ext>
            </a:extLst>
          </p:cNvPr>
          <p:cNvSpPr/>
          <p:nvPr/>
        </p:nvSpPr>
        <p:spPr>
          <a:xfrm>
            <a:off x="1106450" y="2512612"/>
            <a:ext cx="4114800" cy="4114800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76200">
            <a:solidFill>
              <a:srgbClr val="67779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16EA63-E5CD-C75A-3C62-DB3C8FA8103C}"/>
              </a:ext>
            </a:extLst>
          </p:cNvPr>
          <p:cNvSpPr txBox="1"/>
          <p:nvPr/>
        </p:nvSpPr>
        <p:spPr>
          <a:xfrm>
            <a:off x="6717315" y="972481"/>
            <a:ext cx="10847116" cy="713080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sng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Montserrat Ultra-Bol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Opportunities to Amplify the Response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Montserrat Ultra-Bold" panose="020B0604020202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Slide Number Placeholder 13">
            <a:extLst>
              <a:ext uri="{FF2B5EF4-FFF2-40B4-BE49-F238E27FC236}">
                <a16:creationId xmlns:a16="http://schemas.microsoft.com/office/drawing/2014/main" id="{0D084FC5-D7E7-49D1-A3FE-E414DBFC41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861354" y="9837338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13</a:t>
            </a:fld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3561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D9741C4E-60E3-C541-EE79-727B2787690D}"/>
              </a:ext>
            </a:extLst>
          </p:cNvPr>
          <p:cNvSpPr txBox="1"/>
          <p:nvPr/>
        </p:nvSpPr>
        <p:spPr>
          <a:xfrm>
            <a:off x="456373" y="382591"/>
            <a:ext cx="17237798" cy="5847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800" b="1" spc="470" dirty="0">
                <a:latin typeface="Montserrat Ultra-Bold" panose="020B0604020202020204" charset="0"/>
              </a:rPr>
              <a:t>ELIMINATING LATINO HIV INEQUITIES </a:t>
            </a:r>
            <a:r>
              <a:rPr lang="en-US" sz="3800" b="1" u="sng" spc="470" dirty="0">
                <a:solidFill>
                  <a:srgbClr val="677797"/>
                </a:solidFill>
                <a:latin typeface="Montserrat Ultra-Bold" panose="020B0604020202020204" charset="0"/>
              </a:rPr>
              <a:t>IS POSSIBLE</a:t>
            </a:r>
            <a:endParaRPr kumimoji="0" lang="en-US" sz="3800" b="1" i="0" u="sng" strike="noStrike" kern="1200" cap="none" spc="470" normalizeH="0" baseline="0" noProof="0" dirty="0">
              <a:ln>
                <a:noFill/>
              </a:ln>
              <a:solidFill>
                <a:srgbClr val="677797"/>
              </a:solidFill>
              <a:effectLst/>
              <a:uLnTx/>
              <a:uFillTx/>
              <a:latin typeface="Montserrat Ultra-Bold" panose="020B060402020202020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598714-BC49-551B-0F4A-42E3E4C4978C}"/>
              </a:ext>
            </a:extLst>
          </p:cNvPr>
          <p:cNvSpPr txBox="1">
            <a:spLocks/>
          </p:cNvSpPr>
          <p:nvPr/>
        </p:nvSpPr>
        <p:spPr>
          <a:xfrm>
            <a:off x="363814" y="4392244"/>
            <a:ext cx="12016368" cy="559663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>
                <a:latin typeface="Avenir Next LT Pro" panose="020B0504020202020204" pitchFamily="34" charset="0"/>
              </a:rPr>
              <a:t>A Common Myth</a:t>
            </a:r>
            <a:r>
              <a:rPr lang="en-US" dirty="0">
                <a:latin typeface="Avenir Next LT Pro" panose="020B0504020202020204" pitchFamily="34" charset="0"/>
              </a:rPr>
              <a:t>: 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endParaRPr lang="en-US" sz="2500" dirty="0">
              <a:latin typeface="Avenir Next LT Pro" panose="020B0504020202020204" pitchFamily="34" charset="0"/>
            </a:endParaRP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dirty="0">
                <a:latin typeface="Avenir Next LT Pro" panose="020B0504020202020204" pitchFamily="34" charset="0"/>
              </a:rPr>
              <a:t>Focused investments in eliminating Latino HIV inequities represent a </a:t>
            </a:r>
            <a:r>
              <a:rPr lang="en-US" b="1" dirty="0">
                <a:latin typeface="Avenir Next LT Pro" panose="020B0504020202020204" pitchFamily="34" charset="0"/>
              </a:rPr>
              <a:t>zero-sum game </a:t>
            </a:r>
            <a:r>
              <a:rPr lang="en-US" dirty="0">
                <a:latin typeface="Avenir Next LT Pro" panose="020B0504020202020204" pitchFamily="34" charset="0"/>
              </a:rPr>
              <a:t>— for Latinos to make progress, others lose </a:t>
            </a:r>
            <a:endParaRPr lang="en-US" b="1" dirty="0">
              <a:latin typeface="Avenir Next LT Pro" panose="020B0504020202020204" pitchFamily="34" charset="0"/>
            </a:endParaRPr>
          </a:p>
          <a:p>
            <a:pPr marL="457200" lvl="1" indent="0">
              <a:buNone/>
            </a:pPr>
            <a:endParaRPr lang="en-US" sz="32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en-US" dirty="0">
                <a:latin typeface="Avenir Next LT Pro" panose="020B0504020202020204" pitchFamily="34" charset="0"/>
              </a:rPr>
              <a:t>But, </a:t>
            </a:r>
            <a:r>
              <a:rPr lang="en-US" b="1" dirty="0">
                <a:latin typeface="Avenir Next LT Pro" panose="020B0504020202020204" pitchFamily="34" charset="0"/>
              </a:rPr>
              <a:t>evidence shows</a:t>
            </a:r>
            <a:r>
              <a:rPr lang="en-US" dirty="0">
                <a:latin typeface="Avenir Next LT Pro" panose="020B0504020202020204" pitchFamily="34" charset="0"/>
              </a:rPr>
              <a:t>: </a:t>
            </a:r>
          </a:p>
          <a:p>
            <a:pPr lvl="1">
              <a:buFont typeface="Courier New" panose="02070309020205020404" pitchFamily="49" charset="0"/>
              <a:buChar char="o"/>
            </a:pPr>
            <a:endParaRPr lang="en-US" sz="2500" dirty="0">
              <a:latin typeface="Avenir Next LT Pro" panose="020B0504020202020204" pitchFamily="34" charset="0"/>
            </a:endParaRP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Eliminating </a:t>
            </a:r>
            <a:r>
              <a:rPr lang="en-US" dirty="0">
                <a:latin typeface="Avenir Next LT Pro" panose="020B0504020202020204" pitchFamily="34" charset="0"/>
              </a:rPr>
              <a:t>HIV inequities among Latinos has the potential to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 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improve outcomes for everyone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endParaRPr kumimoji="0" lang="en-US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Not addressing Latino inequities will 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negatively impact everyone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1C4F9D4-C0A3-192F-44C0-F07917003D99}"/>
              </a:ext>
            </a:extLst>
          </p:cNvPr>
          <p:cNvSpPr/>
          <p:nvPr/>
        </p:nvSpPr>
        <p:spPr>
          <a:xfrm>
            <a:off x="1" y="1876507"/>
            <a:ext cx="18288000" cy="2156232"/>
          </a:xfrm>
          <a:prstGeom prst="rect">
            <a:avLst/>
          </a:prstGeom>
          <a:solidFill>
            <a:srgbClr val="E0E9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D04A74D-E9DE-638D-4ED7-110710F812F4}"/>
              </a:ext>
            </a:extLst>
          </p:cNvPr>
          <p:cNvSpPr txBox="1">
            <a:spLocks/>
          </p:cNvSpPr>
          <p:nvPr/>
        </p:nvSpPr>
        <p:spPr>
          <a:xfrm>
            <a:off x="363813" y="2180050"/>
            <a:ext cx="11596310" cy="191623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sz="3000" b="1" i="1" spc="120" dirty="0">
                <a:latin typeface="Avenir Next LT Pro" panose="020B0504020202020204" pitchFamily="34" charset="0"/>
              </a:rPr>
              <a:t>Ending Unequal Treatment </a:t>
            </a:r>
            <a:r>
              <a:rPr lang="en-US" sz="3000" spc="120" dirty="0">
                <a:latin typeface="Avenir Next LT Pro" panose="020B0504020202020204" pitchFamily="34" charset="0"/>
              </a:rPr>
              <a:t>identifies </a:t>
            </a:r>
            <a:r>
              <a:rPr lang="en-US" sz="3000" b="1" spc="120" dirty="0">
                <a:latin typeface="Avenir Next LT Pro" panose="020B0504020202020204" pitchFamily="34" charset="0"/>
              </a:rPr>
              <a:t>societal and political divides </a:t>
            </a:r>
            <a:r>
              <a:rPr lang="en-US" sz="3000" spc="120" dirty="0">
                <a:latin typeface="Avenir Next LT Pro" panose="020B0504020202020204" pitchFamily="34" charset="0"/>
              </a:rPr>
              <a:t>as major risks preventing the investments needed to eliminate health and healthcare inequities  </a:t>
            </a:r>
          </a:p>
        </p:txBody>
      </p:sp>
      <p:pic>
        <p:nvPicPr>
          <p:cNvPr id="7" name="Picture Placeholder 5" descr="A person in a hospital gown sitting on a bed&#10;&#10;Description automatically generated">
            <a:extLst>
              <a:ext uri="{FF2B5EF4-FFF2-40B4-BE49-F238E27FC236}">
                <a16:creationId xmlns:a16="http://schemas.microsoft.com/office/drawing/2014/main" id="{708F65A8-07D0-0053-FA84-1E881D45FC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78154" y="2138901"/>
            <a:ext cx="5101172" cy="76265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751CD15-499D-28F6-A07E-B4C2A1101479}"/>
              </a:ext>
            </a:extLst>
          </p:cNvPr>
          <p:cNvSpPr txBox="1"/>
          <p:nvPr/>
        </p:nvSpPr>
        <p:spPr>
          <a:xfrm>
            <a:off x="0" y="9977302"/>
            <a:ext cx="16702088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300" dirty="0">
                <a:effectLst/>
                <a:latin typeface="Avenir Next LT Pro" panose="020B0504020202020204" pitchFamily="34" charset="0"/>
              </a:rPr>
              <a:t>Source: National Academies of Sciences, Engineering, and Medicine. Ending Unequal Treatment: Strategies to Achieve Equitable Health Care and Optimal Health for All. Washington, DC: National Academies Press, 2024. </a:t>
            </a:r>
            <a:endParaRPr lang="en-US" sz="1300" u="sng" dirty="0">
              <a:effectLst/>
              <a:latin typeface="Avenir Next LT Pro" panose="020B0504020202020204" pitchFamily="34" charset="0"/>
            </a:endParaRPr>
          </a:p>
        </p:txBody>
      </p:sp>
      <p:sp>
        <p:nvSpPr>
          <p:cNvPr id="9" name="Slide Number Placeholder 13">
            <a:extLst>
              <a:ext uri="{FF2B5EF4-FFF2-40B4-BE49-F238E27FC236}">
                <a16:creationId xmlns:a16="http://schemas.microsoft.com/office/drawing/2014/main" id="{1914A535-72F9-40ED-80EF-86F627A79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861354" y="9837338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14</a:t>
            </a:fld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4806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4">
            <a:extLst>
              <a:ext uri="{FF2B5EF4-FFF2-40B4-BE49-F238E27FC236}">
                <a16:creationId xmlns:a16="http://schemas.microsoft.com/office/drawing/2014/main" id="{0F5E56C8-E887-269A-5F97-C9CEBC569399}"/>
              </a:ext>
            </a:extLst>
          </p:cNvPr>
          <p:cNvSpPr txBox="1"/>
          <p:nvPr/>
        </p:nvSpPr>
        <p:spPr>
          <a:xfrm>
            <a:off x="456373" y="382591"/>
            <a:ext cx="17237798" cy="13484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800" b="1" spc="470" dirty="0">
                <a:latin typeface="Montserrat Ultra-Bold" panose="020B0604020202020204" charset="0"/>
              </a:rPr>
              <a:t>A CALL TO ACTION – </a:t>
            </a:r>
            <a:r>
              <a:rPr lang="en-US" sz="3800" b="1" u="sng" spc="470" dirty="0">
                <a:solidFill>
                  <a:srgbClr val="559F7D"/>
                </a:solidFill>
                <a:latin typeface="Montserrat Ultra-Bold" panose="020B0604020202020204" charset="0"/>
              </a:rPr>
              <a:t>WE KNOW HOW TO ELIMINATE HIV INEQUITIES FOR LATINOS </a:t>
            </a:r>
            <a:endParaRPr kumimoji="0" lang="en-US" sz="3800" b="1" i="0" u="sng" strike="noStrike" kern="1200" cap="none" spc="470" normalizeH="0" baseline="0" noProof="0" dirty="0">
              <a:ln>
                <a:noFill/>
              </a:ln>
              <a:solidFill>
                <a:srgbClr val="559F7D"/>
              </a:solidFill>
              <a:effectLst/>
              <a:uLnTx/>
              <a:uFillTx/>
              <a:latin typeface="Montserrat Ultra-Bold" panose="020B060402020202020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1D13E54-FE60-B487-68C0-4B88EE4FE6B0}"/>
              </a:ext>
            </a:extLst>
          </p:cNvPr>
          <p:cNvSpPr txBox="1"/>
          <p:nvPr/>
        </p:nvSpPr>
        <p:spPr>
          <a:xfrm>
            <a:off x="8151446" y="2879691"/>
            <a:ext cx="9863836" cy="66784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3600" b="1" i="0" u="sng" strike="noStrike" kern="1200" cap="none" spc="0" normalizeH="0" baseline="0" noProof="0" dirty="0">
                <a:ln>
                  <a:noFill/>
                </a:ln>
                <a:solidFill>
                  <a:srgbClr val="559F7D"/>
                </a:solidFill>
                <a:effectLst/>
                <a:uLnTx/>
                <a:uFillTx/>
                <a:latin typeface="Montserrat Ultra-Bol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Yes and No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559F7D"/>
                </a:solidFill>
                <a:effectLst/>
                <a:uLnTx/>
                <a:uFillTx/>
                <a:latin typeface="Montserrat Ultra-Bol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457200" marR="0" lvl="0" indent="-4572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endParaRPr lang="en-US" sz="2800" b="1" dirty="0">
              <a:solidFill>
                <a:prstClr val="black"/>
              </a:solidFill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 have made </a:t>
            </a:r>
            <a:r>
              <a:rPr lang="en-US" sz="2800" b="1" dirty="0">
                <a:solidFill>
                  <a:prstClr val="black"/>
                </a:solidFill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tremendous progress </a:t>
            </a:r>
            <a:r>
              <a:rPr lang="en-US" sz="2800" dirty="0">
                <a:solidFill>
                  <a:prstClr val="black"/>
                </a:solidFill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toward ending the U.S. HIV epidemic</a:t>
            </a:r>
          </a:p>
          <a:p>
            <a:pPr marL="457200" marR="0" lvl="0" indent="-4572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endParaRPr kumimoji="0" lang="en-US" sz="2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However, there are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ongoing HIV inequities among Latinos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endParaRPr lang="en-US" sz="2800" b="1" dirty="0">
              <a:solidFill>
                <a:prstClr val="black"/>
              </a:solidFill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Collectively, we have the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responsibility to prioritize Latinos now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kumimoji="0" lang="en-US" sz="2800" b="1" i="0" u="sng" strike="noStrike" kern="1200" cap="none" spc="0" normalizeH="0" baseline="0" noProof="0" dirty="0">
                <a:ln>
                  <a:noFill/>
                </a:ln>
                <a:solidFill>
                  <a:srgbClr val="559F7D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 know how to do this</a:t>
            </a:r>
            <a:endParaRPr kumimoji="0" lang="en-US" sz="2800" i="0" strike="noStrike" kern="1200" cap="none" spc="0" normalizeH="0" baseline="0" noProof="0" dirty="0">
              <a:ln>
                <a:noFill/>
              </a:ln>
              <a:solidFill>
                <a:srgbClr val="559F7D"/>
              </a:solidFill>
              <a:effectLst/>
              <a:uLnTx/>
              <a:uFillTx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endParaRPr lang="en-US" sz="2800" b="1" u="sng" dirty="0">
              <a:solidFill>
                <a:srgbClr val="559F7D"/>
              </a:solidFill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800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Without a</a:t>
            </a:r>
            <a:r>
              <a:rPr kumimoji="0" lang="en-US" sz="280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collective multi-sector investment in the Latino community</a:t>
            </a:r>
            <a:r>
              <a:rPr kumimoji="0" lang="en-US" sz="2800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we </a:t>
            </a:r>
            <a:r>
              <a:rPr kumimoji="0" lang="en-US" sz="2800" b="1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cannot end the U.S. HIV epidemic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CD8251A-E82F-3280-A799-C77F797CD769}"/>
              </a:ext>
            </a:extLst>
          </p:cNvPr>
          <p:cNvGrpSpPr/>
          <p:nvPr/>
        </p:nvGrpSpPr>
        <p:grpSpPr>
          <a:xfrm>
            <a:off x="456373" y="2910950"/>
            <a:ext cx="7040880" cy="6190989"/>
            <a:chOff x="456373" y="2910950"/>
            <a:chExt cx="7040880" cy="6190989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2CF77961-57B0-6BDD-51CC-11879957A292}"/>
                </a:ext>
              </a:extLst>
            </p:cNvPr>
            <p:cNvGrpSpPr/>
            <p:nvPr/>
          </p:nvGrpSpPr>
          <p:grpSpPr>
            <a:xfrm>
              <a:off x="456373" y="2910950"/>
              <a:ext cx="7040880" cy="6190989"/>
              <a:chOff x="456373" y="3098526"/>
              <a:chExt cx="7040880" cy="6190989"/>
            </a:xfrm>
          </p:grpSpPr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68B56C90-0B50-A472-81BF-16C68D9D9B1E}"/>
                  </a:ext>
                </a:extLst>
              </p:cNvPr>
              <p:cNvGrpSpPr/>
              <p:nvPr/>
            </p:nvGrpSpPr>
            <p:grpSpPr>
              <a:xfrm>
                <a:off x="456373" y="3098526"/>
                <a:ext cx="7040880" cy="6190989"/>
                <a:chOff x="612524" y="3942587"/>
                <a:chExt cx="7040880" cy="6190989"/>
              </a:xfrm>
            </p:grpSpPr>
            <p:sp>
              <p:nvSpPr>
                <p:cNvPr id="4" name="Freeform 6">
                  <a:extLst>
                    <a:ext uri="{FF2B5EF4-FFF2-40B4-BE49-F238E27FC236}">
                      <a16:creationId xmlns:a16="http://schemas.microsoft.com/office/drawing/2014/main" id="{0A528EC1-18B6-CE42-CF0A-BF6990964464}"/>
                    </a:ext>
                  </a:extLst>
                </p:cNvPr>
                <p:cNvSpPr/>
                <p:nvPr/>
              </p:nvSpPr>
              <p:spPr>
                <a:xfrm>
                  <a:off x="711642" y="4267206"/>
                  <a:ext cx="6856259" cy="16967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0098" h="5527502">
                      <a:moveTo>
                        <a:pt x="0" y="0"/>
                      </a:moveTo>
                      <a:lnTo>
                        <a:pt x="12370098" y="0"/>
                      </a:lnTo>
                      <a:lnTo>
                        <a:pt x="12370098" y="5527503"/>
                      </a:lnTo>
                      <a:lnTo>
                        <a:pt x="0" y="552750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>
                  <a:blip r:embed="rId3"/>
                  <a:stretch>
                    <a:fillRect l="-56427" t="-230465" r="-134299" b="-286079"/>
                  </a:stretch>
                </a:blipFill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5" name="Group 4">
                  <a:extLst>
                    <a:ext uri="{FF2B5EF4-FFF2-40B4-BE49-F238E27FC236}">
                      <a16:creationId xmlns:a16="http://schemas.microsoft.com/office/drawing/2014/main" id="{DAD47314-329B-7633-A3F2-4FEE3C2EC9D1}"/>
                    </a:ext>
                  </a:extLst>
                </p:cNvPr>
                <p:cNvGrpSpPr/>
                <p:nvPr/>
              </p:nvGrpSpPr>
              <p:grpSpPr>
                <a:xfrm>
                  <a:off x="859786" y="8482430"/>
                  <a:ext cx="4290556" cy="607217"/>
                  <a:chOff x="12816996" y="5488180"/>
                  <a:chExt cx="4411246" cy="578050"/>
                </a:xfrm>
              </p:grpSpPr>
              <p:pic>
                <p:nvPicPr>
                  <p:cNvPr id="6" name="Picture 2">
                    <a:extLst>
                      <a:ext uri="{FF2B5EF4-FFF2-40B4-BE49-F238E27FC236}">
                        <a16:creationId xmlns:a16="http://schemas.microsoft.com/office/drawing/2014/main" id="{B8479812-128D-D563-516C-073617F6ECF2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4">
                    <a:duotone>
                      <a:prstClr val="black"/>
                      <a:srgbClr val="00703C">
                        <a:tint val="45000"/>
                        <a:satMod val="400000"/>
                      </a:srgbClr>
                    </a:duoton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974" t="4811" r="5683" b="86278"/>
                  <a:stretch/>
                </p:blipFill>
                <p:spPr bwMode="auto">
                  <a:xfrm>
                    <a:off x="12817539" y="5488180"/>
                    <a:ext cx="4410703" cy="577723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7" name="Picture 2">
                    <a:extLst>
                      <a:ext uri="{FF2B5EF4-FFF2-40B4-BE49-F238E27FC236}">
                        <a16:creationId xmlns:a16="http://schemas.microsoft.com/office/drawing/2014/main" id="{98B19BFB-63F6-6210-321A-E648E3E34558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974" t="4811" r="24456" b="86278"/>
                  <a:stretch/>
                </p:blipFill>
                <p:spPr bwMode="auto">
                  <a:xfrm>
                    <a:off x="12816996" y="5488507"/>
                    <a:ext cx="3504235" cy="577723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</p:grpSp>
            <p:pic>
              <p:nvPicPr>
                <p:cNvPr id="8" name="Picture 7">
                  <a:extLst>
                    <a:ext uri="{FF2B5EF4-FFF2-40B4-BE49-F238E27FC236}">
                      <a16:creationId xmlns:a16="http://schemas.microsoft.com/office/drawing/2014/main" id="{254E7B53-64D3-D00D-65D3-A6BE7425327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253" t="3441" r="4134" b="3231"/>
                <a:stretch/>
              </p:blipFill>
              <p:spPr>
                <a:xfrm>
                  <a:off x="5706860" y="8046581"/>
                  <a:ext cx="1428584" cy="1439621"/>
                </a:xfrm>
                <a:prstGeom prst="rect">
                  <a:avLst/>
                </a:prstGeom>
                <a:ln w="28575">
                  <a:solidFill>
                    <a:schemeClr val="tx1"/>
                  </a:solidFill>
                </a:ln>
              </p:spPr>
            </p:pic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id="{16B32C92-E071-2058-3976-3AA59D371968}"/>
                    </a:ext>
                  </a:extLst>
                </p:cNvPr>
                <p:cNvSpPr/>
                <p:nvPr/>
              </p:nvSpPr>
              <p:spPr>
                <a:xfrm>
                  <a:off x="612524" y="3942587"/>
                  <a:ext cx="7040880" cy="619098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3" name="Freeform 6">
                <a:extLst>
                  <a:ext uri="{FF2B5EF4-FFF2-40B4-BE49-F238E27FC236}">
                    <a16:creationId xmlns:a16="http://schemas.microsoft.com/office/drawing/2014/main" id="{16615560-0AF6-9281-FB67-387664C891D2}"/>
                  </a:ext>
                </a:extLst>
              </p:cNvPr>
              <p:cNvSpPr/>
              <p:nvPr/>
            </p:nvSpPr>
            <p:spPr>
              <a:xfrm>
                <a:off x="726630" y="5091867"/>
                <a:ext cx="4683871" cy="802295"/>
              </a:xfrm>
              <a:custGeom>
                <a:avLst/>
                <a:gdLst/>
                <a:ahLst/>
                <a:cxnLst/>
                <a:rect l="l" t="t" r="r" b="b"/>
                <a:pathLst>
                  <a:path w="12370098" h="5527502">
                    <a:moveTo>
                      <a:pt x="0" y="0"/>
                    </a:moveTo>
                    <a:lnTo>
                      <a:pt x="12370098" y="0"/>
                    </a:lnTo>
                    <a:lnTo>
                      <a:pt x="12370098" y="5527503"/>
                    </a:lnTo>
                    <a:lnTo>
                      <a:pt x="0" y="5527503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3"/>
                <a:stretch>
                  <a:fillRect l="-220023" t="-589696" r="-105543" b="-614248"/>
                </a:stretch>
              </a:blip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14EAD00D-0852-6C0A-D69D-3AB20E144959}"/>
                  </a:ext>
                </a:extLst>
              </p:cNvPr>
              <p:cNvSpPr/>
              <p:nvPr/>
            </p:nvSpPr>
            <p:spPr>
              <a:xfrm>
                <a:off x="615580" y="5983322"/>
                <a:ext cx="5894635" cy="482870"/>
              </a:xfrm>
              <a:custGeom>
                <a:avLst/>
                <a:gdLst/>
                <a:ahLst/>
                <a:cxnLst/>
                <a:rect l="l" t="t" r="r" b="b"/>
                <a:pathLst>
                  <a:path w="12370098" h="5527502">
                    <a:moveTo>
                      <a:pt x="0" y="0"/>
                    </a:moveTo>
                    <a:lnTo>
                      <a:pt x="12370098" y="0"/>
                    </a:lnTo>
                    <a:lnTo>
                      <a:pt x="12370098" y="5527503"/>
                    </a:lnTo>
                    <a:lnTo>
                      <a:pt x="0" y="5527503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3"/>
                <a:stretch>
                  <a:fillRect l="-57433" t="-999337" r="-138480" b="-678190"/>
                </a:stretch>
              </a:blip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FD9C71B2-868F-2087-9B9E-5F650A5CF0B7}"/>
                  </a:ext>
                </a:extLst>
              </p:cNvPr>
              <p:cNvSpPr/>
              <p:nvPr/>
            </p:nvSpPr>
            <p:spPr>
              <a:xfrm>
                <a:off x="6989719" y="4310328"/>
                <a:ext cx="422031" cy="78153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3487983B-47A9-19BE-75CE-5C6CDE8B411D}"/>
                </a:ext>
              </a:extLst>
            </p:cNvPr>
            <p:cNvSpPr txBox="1"/>
            <p:nvPr/>
          </p:nvSpPr>
          <p:spPr>
            <a:xfrm>
              <a:off x="703635" y="3714633"/>
              <a:ext cx="7232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Avenir Next LT Pro" panose="020B0504020202020204" pitchFamily="34" charset="0"/>
                </a:rPr>
                <a:t>2023</a:t>
              </a:r>
            </a:p>
          </p:txBody>
        </p:sp>
      </p:grpSp>
      <p:sp>
        <p:nvSpPr>
          <p:cNvPr id="18" name="Slide Number Placeholder 13">
            <a:extLst>
              <a:ext uri="{FF2B5EF4-FFF2-40B4-BE49-F238E27FC236}">
                <a16:creationId xmlns:a16="http://schemas.microsoft.com/office/drawing/2014/main" id="{2BA0007E-6288-4500-A607-EF986B589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861354" y="9837338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15</a:t>
            </a:fld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038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9863839" cy="10287000"/>
          </a:xfrm>
          <a:custGeom>
            <a:avLst/>
            <a:gdLst/>
            <a:ahLst/>
            <a:cxnLst/>
            <a:rect l="l" t="t" r="r" b="b"/>
            <a:pathLst>
              <a:path w="9863839" h="10287000">
                <a:moveTo>
                  <a:pt x="0" y="0"/>
                </a:moveTo>
                <a:lnTo>
                  <a:pt x="9863839" y="0"/>
                </a:lnTo>
                <a:lnTo>
                  <a:pt x="9863839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8540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1982156" y="8154711"/>
            <a:ext cx="6169632" cy="1682627"/>
          </a:xfrm>
          <a:custGeom>
            <a:avLst/>
            <a:gdLst/>
            <a:ahLst/>
            <a:cxnLst/>
            <a:rect l="l" t="t" r="r" b="b"/>
            <a:pathLst>
              <a:path w="6169632" h="1682627">
                <a:moveTo>
                  <a:pt x="0" y="0"/>
                </a:moveTo>
                <a:lnTo>
                  <a:pt x="6169632" y="0"/>
                </a:lnTo>
                <a:lnTo>
                  <a:pt x="6169632" y="1682626"/>
                </a:lnTo>
                <a:lnTo>
                  <a:pt x="0" y="168262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Google Shape;571;p48">
            <a:extLst>
              <a:ext uri="{FF2B5EF4-FFF2-40B4-BE49-F238E27FC236}">
                <a16:creationId xmlns:a16="http://schemas.microsoft.com/office/drawing/2014/main" id="{0E884555-480A-4B7D-B5B8-6235ECE98493}"/>
              </a:ext>
            </a:extLst>
          </p:cNvPr>
          <p:cNvSpPr txBox="1"/>
          <p:nvPr/>
        </p:nvSpPr>
        <p:spPr>
          <a:xfrm>
            <a:off x="9860981" y="2111641"/>
            <a:ext cx="8303189" cy="126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rgbClr val="111111"/>
              </a:buClr>
              <a:buSzPts val="1600"/>
            </a:pPr>
            <a:r>
              <a:rPr lang="en-US" sz="8000" b="1">
                <a:solidFill>
                  <a:srgbClr val="1E376D"/>
                </a:solidFill>
                <a:latin typeface="Montserrat Ultra-Bold" panose="020B0604020202020204" charset="0"/>
                <a:ea typeface="Arial"/>
                <a:cs typeface="Arial"/>
                <a:sym typeface="Arial"/>
              </a:rPr>
              <a:t>Thank You!</a:t>
            </a:r>
            <a:endParaRPr sz="8000">
              <a:solidFill>
                <a:srgbClr val="1E376D"/>
              </a:solidFill>
              <a:latin typeface="Montserrat Ultra-Bold" panose="020B0604020202020204" charset="0"/>
            </a:endParaRPr>
          </a:p>
        </p:txBody>
      </p:sp>
      <p:sp>
        <p:nvSpPr>
          <p:cNvPr id="7" name="Google Shape;571;p48">
            <a:extLst>
              <a:ext uri="{FF2B5EF4-FFF2-40B4-BE49-F238E27FC236}">
                <a16:creationId xmlns:a16="http://schemas.microsoft.com/office/drawing/2014/main" id="{221C037B-3C25-4557-986C-B11C826D538F}"/>
              </a:ext>
            </a:extLst>
          </p:cNvPr>
          <p:cNvSpPr txBox="1"/>
          <p:nvPr/>
        </p:nvSpPr>
        <p:spPr>
          <a:xfrm>
            <a:off x="9858124" y="5877144"/>
            <a:ext cx="8303189" cy="126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1000"/>
            </a:pPr>
            <a:r>
              <a:rPr lang="en-US" sz="3000" dirty="0">
                <a:solidFill>
                  <a:srgbClr val="1E376D"/>
                </a:solidFill>
                <a:latin typeface="Avenir Next LT Pro" panose="020B0504020202020204" pitchFamily="34" charset="0"/>
              </a:rPr>
              <a:t>Please send any questions or comments to:</a:t>
            </a:r>
            <a:r>
              <a:rPr lang="en-US" sz="3200" i="1" dirty="0">
                <a:solidFill>
                  <a:srgbClr val="1E376D"/>
                </a:solidFill>
                <a:latin typeface="Avenir Next LT Pro" panose="020B0504020202020204" pitchFamily="34" charset="0"/>
              </a:rPr>
              <a:t> </a:t>
            </a:r>
          </a:p>
          <a:p>
            <a:pPr algn="ctr">
              <a:buClr>
                <a:schemeClr val="dk1"/>
              </a:buClr>
              <a:buSzPts val="1000"/>
            </a:pPr>
            <a:endParaRPr lang="en-US" sz="600" i="1" dirty="0">
              <a:solidFill>
                <a:srgbClr val="1E376D"/>
              </a:solidFill>
              <a:latin typeface="Avenir Next LT Pro" panose="020B0504020202020204" pitchFamily="34" charset="0"/>
            </a:endParaRPr>
          </a:p>
          <a:p>
            <a:pPr algn="ctr">
              <a:buClr>
                <a:srgbClr val="000000"/>
              </a:buClr>
              <a:buSzPts val="2800"/>
            </a:pPr>
            <a:r>
              <a:rPr lang="en-US" sz="2800" b="1" dirty="0">
                <a:solidFill>
                  <a:srgbClr val="1E376D"/>
                </a:solidFill>
                <a:latin typeface="Montserrat Ultra-Bold" panose="020B0604020202020204" charset="0"/>
                <a:ea typeface="Arial"/>
                <a:cs typeface="Arial"/>
                <a:sym typeface="Arial"/>
              </a:rPr>
              <a:t>VincentRamos@jhu.edu</a:t>
            </a:r>
          </a:p>
        </p:txBody>
      </p:sp>
      <p:sp>
        <p:nvSpPr>
          <p:cNvPr id="8" name="Google Shape;571;p48">
            <a:extLst>
              <a:ext uri="{FF2B5EF4-FFF2-40B4-BE49-F238E27FC236}">
                <a16:creationId xmlns:a16="http://schemas.microsoft.com/office/drawing/2014/main" id="{E24016BB-6A8B-4EBA-865C-9D2906022926}"/>
              </a:ext>
            </a:extLst>
          </p:cNvPr>
          <p:cNvSpPr txBox="1"/>
          <p:nvPr/>
        </p:nvSpPr>
        <p:spPr>
          <a:xfrm>
            <a:off x="9848599" y="4242043"/>
            <a:ext cx="8303189" cy="9260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1000"/>
            </a:pPr>
            <a:r>
              <a:rPr lang="en-US" sz="2800" b="1" dirty="0">
                <a:solidFill>
                  <a:srgbClr val="1E376D"/>
                </a:solidFill>
                <a:latin typeface="Montserrat Ultra-Bold" panose="020B0604020202020204" charset="0"/>
                <a:ea typeface="Arial"/>
                <a:cs typeface="Arial"/>
                <a:sym typeface="Arial"/>
              </a:rPr>
              <a:t>Dr. Vincent Guilamo-Ramos</a:t>
            </a:r>
          </a:p>
          <a:p>
            <a:pPr algn="ctr">
              <a:buClr>
                <a:schemeClr val="dk1"/>
              </a:buClr>
              <a:buSzPts val="1000"/>
            </a:pPr>
            <a:r>
              <a:rPr lang="en-US" sz="2800" b="1" dirty="0">
                <a:solidFill>
                  <a:srgbClr val="1E376D"/>
                </a:solidFill>
                <a:latin typeface="Montserrat Ultra-Bold" panose="020B0604020202020204" charset="0"/>
                <a:ea typeface="Arial"/>
                <a:cs typeface="Arial"/>
                <a:sym typeface="Arial"/>
              </a:rPr>
              <a:t>Executive Director, </a:t>
            </a:r>
          </a:p>
          <a:p>
            <a:pPr algn="ctr">
              <a:buClr>
                <a:schemeClr val="dk1"/>
              </a:buClr>
              <a:buSzPts val="1000"/>
            </a:pPr>
            <a:r>
              <a:rPr lang="en-US" sz="2800" b="1" dirty="0">
                <a:solidFill>
                  <a:srgbClr val="1E376D"/>
                </a:solidFill>
                <a:latin typeface="Montserrat Ultra-Bold" panose="020B0604020202020204" charset="0"/>
                <a:ea typeface="Arial"/>
                <a:cs typeface="Arial"/>
                <a:sym typeface="Arial"/>
              </a:rPr>
              <a:t>Institute for Policy Solutions </a:t>
            </a:r>
          </a:p>
        </p:txBody>
      </p:sp>
      <p:sp>
        <p:nvSpPr>
          <p:cNvPr id="9" name="Slide Number Placeholder 13">
            <a:extLst>
              <a:ext uri="{FF2B5EF4-FFF2-40B4-BE49-F238E27FC236}">
                <a16:creationId xmlns:a16="http://schemas.microsoft.com/office/drawing/2014/main" id="{A4B2BD1F-E327-4C3A-9AAF-EDDD3027F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861354" y="9837338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16</a:t>
            </a:fld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51334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759417" y="638496"/>
            <a:ext cx="17066856" cy="11695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1" i="0" u="none" strike="noStrike" kern="1200" cap="none" spc="470" normalizeH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Montserrat Ultra-Bold" panose="020B0604020202020204" charset="0"/>
              </a:rPr>
              <a:t>THE U.S. HAS ACHIEVED </a:t>
            </a:r>
            <a:r>
              <a:rPr kumimoji="0" lang="en-US" sz="3800" b="1" i="0" u="sng" strike="noStrike" kern="1200" cap="none" spc="470" normalizeH="0" noProof="0" dirty="0">
                <a:ln>
                  <a:noFill/>
                </a:ln>
                <a:solidFill>
                  <a:srgbClr val="677797"/>
                </a:solidFill>
                <a:effectLst/>
                <a:uLnTx/>
                <a:uFillTx/>
                <a:latin typeface="Montserrat Ultra-Bold" panose="020B0604020202020204" charset="0"/>
              </a:rPr>
              <a:t>REMARKABLE PROGRESS</a:t>
            </a:r>
            <a:r>
              <a:rPr kumimoji="0" lang="en-US" sz="3800" b="1" i="0" u="none" strike="noStrike" kern="1200" cap="none" spc="470" normalizeH="0" noProof="0" dirty="0">
                <a:ln>
                  <a:noFill/>
                </a:ln>
                <a:solidFill>
                  <a:srgbClr val="677797"/>
                </a:solidFill>
                <a:effectLst/>
                <a:uLnTx/>
                <a:uFillTx/>
                <a:latin typeface="Montserrat Ultra-Bold" panose="020B0604020202020204" charset="0"/>
              </a:rPr>
              <a:t> </a:t>
            </a:r>
            <a:r>
              <a:rPr kumimoji="0" lang="en-US" sz="3800" b="1" i="0" u="none" strike="noStrike" kern="1200" cap="none" spc="470" normalizeH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Montserrat Ultra-Bold" panose="020B0604020202020204" charset="0"/>
              </a:rPr>
              <a:t>IN ENDING THE HIV EPIDEMIC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1B639BFE-EF31-46AC-8801-D3741BC8BEB3}"/>
              </a:ext>
            </a:extLst>
          </p:cNvPr>
          <p:cNvSpPr txBox="1"/>
          <p:nvPr/>
        </p:nvSpPr>
        <p:spPr>
          <a:xfrm>
            <a:off x="0" y="9835253"/>
            <a:ext cx="13565981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effectLst/>
                <a:latin typeface="Avenir Next LT Pro" panose="020B0504020202020204" pitchFamily="34" charset="0"/>
              </a:rPr>
              <a:t>Sources: HIV.gov; CDC. Monitoring selected national HIV prevention and care objectives by using HIV surveillance data—United States and 6 territories and freely associated states, 2022; HRSA. Ryan White HIV/AIDS Program Annual Data Report 2022. </a:t>
            </a:r>
            <a:endParaRPr lang="en-US" sz="1200" u="sng" dirty="0">
              <a:effectLst/>
              <a:latin typeface="Avenir Next LT Pro" panose="020B05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2F88584-449D-090F-0F20-7855752E185A}"/>
              </a:ext>
            </a:extLst>
          </p:cNvPr>
          <p:cNvSpPr txBox="1"/>
          <p:nvPr/>
        </p:nvSpPr>
        <p:spPr>
          <a:xfrm>
            <a:off x="2186609" y="2572264"/>
            <a:ext cx="10956898" cy="7355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venir Next LT Pro" panose="020B0504020202020204" pitchFamily="34" charset="0"/>
              </a:rPr>
              <a:t>The national strategy to end the HIV epidemic is working</a:t>
            </a:r>
          </a:p>
          <a:p>
            <a:endParaRPr lang="en-US" sz="4400" dirty="0">
              <a:latin typeface="Avenir Next LT Pro" panose="020B0504020202020204" pitchFamily="34" charset="0"/>
            </a:endParaRPr>
          </a:p>
          <a:p>
            <a:r>
              <a:rPr lang="en-US" sz="2800" dirty="0">
                <a:latin typeface="Avenir Next LT Pro" panose="020B0504020202020204" pitchFamily="34" charset="0"/>
              </a:rPr>
              <a:t>We have effective HIV prevention and treatment</a:t>
            </a:r>
          </a:p>
          <a:p>
            <a:endParaRPr lang="en-US" sz="4400" dirty="0">
              <a:latin typeface="Avenir Next LT Pro" panose="020B0504020202020204" pitchFamily="34" charset="0"/>
            </a:endParaRPr>
          </a:p>
          <a:p>
            <a:r>
              <a:rPr lang="en-US" sz="2800" dirty="0">
                <a:latin typeface="Avenir Next LT Pro" panose="020B0504020202020204" pitchFamily="34" charset="0"/>
              </a:rPr>
              <a:t>The majority of PLWHIV are aware of their status and linked to care </a:t>
            </a:r>
          </a:p>
          <a:p>
            <a:endParaRPr lang="en-US" sz="4400" dirty="0">
              <a:latin typeface="Avenir Next LT Pro" panose="020B0504020202020204" pitchFamily="34" charset="0"/>
            </a:endParaRPr>
          </a:p>
          <a:p>
            <a:r>
              <a:rPr lang="en-US" sz="2800" dirty="0">
                <a:latin typeface="Avenir Next LT Pro" panose="020B0504020202020204" pitchFamily="34" charset="0"/>
              </a:rPr>
              <a:t>We have integrated clinical and social HIV care that is highly effective </a:t>
            </a:r>
            <a:r>
              <a:rPr lang="en-US" sz="2400" dirty="0">
                <a:latin typeface="Avenir Next LT Pro" panose="020B0504020202020204" pitchFamily="34" charset="0"/>
              </a:rPr>
              <a:t>(e.g., Ryan White: ~90% viral suppression)</a:t>
            </a:r>
          </a:p>
          <a:p>
            <a:endParaRPr lang="en-US" sz="4400" dirty="0">
              <a:latin typeface="Avenir Next LT Pro" panose="020B0504020202020204" pitchFamily="34" charset="0"/>
            </a:endParaRPr>
          </a:p>
          <a:p>
            <a:r>
              <a:rPr lang="en-US" sz="2800" dirty="0">
                <a:latin typeface="Avenir Next LT Pro" panose="020B0504020202020204" pitchFamily="34" charset="0"/>
              </a:rPr>
              <a:t>Overall, there are fewer new HIV infections and life expectancy for PLWHIV has lengthened </a:t>
            </a:r>
          </a:p>
          <a:p>
            <a:endParaRPr lang="en-US" sz="4000" dirty="0">
              <a:latin typeface="Avenir Next LT Pro" panose="020B0504020202020204" pitchFamily="34" charset="0"/>
            </a:endParaRPr>
          </a:p>
          <a:p>
            <a:r>
              <a:rPr lang="en-US" sz="2800" dirty="0">
                <a:latin typeface="Avenir Next LT Pro" panose="020B0504020202020204" pitchFamily="34" charset="0"/>
              </a:rPr>
              <a:t>There is societal progress in reducing HIV stigma and discrimination</a:t>
            </a:r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4AA5A978-5424-DEF1-4771-1449C23CEC88}"/>
              </a:ext>
            </a:extLst>
          </p:cNvPr>
          <p:cNvSpPr/>
          <p:nvPr/>
        </p:nvSpPr>
        <p:spPr>
          <a:xfrm>
            <a:off x="12805758" y="2695291"/>
            <a:ext cx="959667" cy="6675120"/>
          </a:xfrm>
          <a:prstGeom prst="righ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67AFF2-385C-DFF6-ABB8-B5279093C805}"/>
              </a:ext>
            </a:extLst>
          </p:cNvPr>
          <p:cNvSpPr txBox="1"/>
          <p:nvPr/>
        </p:nvSpPr>
        <p:spPr>
          <a:xfrm>
            <a:off x="13847964" y="3016226"/>
            <a:ext cx="4427145" cy="60939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Avenir Next LT Pro" panose="020B0504020202020204" pitchFamily="34" charset="0"/>
              </a:rPr>
              <a:t>An impressive multi-sector achievement</a:t>
            </a:r>
          </a:p>
          <a:p>
            <a:endParaRPr lang="en-US" sz="3200" b="1" dirty="0">
              <a:latin typeface="Avenir Next LT Pro" panose="020B0504020202020204" pitchFamily="34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3200" b="1" dirty="0">
                <a:solidFill>
                  <a:srgbClr val="677797"/>
                </a:solidFill>
                <a:latin typeface="Avenir Next LT Pro" panose="020B0504020202020204" pitchFamily="34" charset="0"/>
              </a:rPr>
              <a:t>Government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1400" b="1" dirty="0">
              <a:solidFill>
                <a:srgbClr val="677797"/>
              </a:solidFill>
              <a:latin typeface="Avenir Next LT Pro" panose="020B0504020202020204" pitchFamily="34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3200" b="1" dirty="0">
                <a:solidFill>
                  <a:srgbClr val="677797"/>
                </a:solidFill>
                <a:latin typeface="Avenir Next LT Pro" panose="020B0504020202020204" pitchFamily="34" charset="0"/>
              </a:rPr>
              <a:t>Community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1400" b="1" dirty="0">
              <a:solidFill>
                <a:srgbClr val="677797"/>
              </a:solidFill>
              <a:latin typeface="Avenir Next LT Pro" panose="020B0504020202020204" pitchFamily="34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3200" b="1" dirty="0">
                <a:solidFill>
                  <a:srgbClr val="677797"/>
                </a:solidFill>
                <a:latin typeface="Avenir Next LT Pro" panose="020B0504020202020204" pitchFamily="34" charset="0"/>
              </a:rPr>
              <a:t>Public Health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1400" b="1" dirty="0">
              <a:solidFill>
                <a:srgbClr val="677797"/>
              </a:solidFill>
              <a:latin typeface="Avenir Next LT Pro" panose="020B0504020202020204" pitchFamily="34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3200" b="1" dirty="0">
                <a:solidFill>
                  <a:srgbClr val="677797"/>
                </a:solidFill>
                <a:latin typeface="Avenir Next LT Pro" panose="020B0504020202020204" pitchFamily="34" charset="0"/>
              </a:rPr>
              <a:t>Universities &amp; Research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1400" b="1" dirty="0">
              <a:solidFill>
                <a:srgbClr val="677797"/>
              </a:solidFill>
              <a:latin typeface="Avenir Next LT Pro" panose="020B0504020202020204" pitchFamily="34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3200" b="1" dirty="0">
                <a:solidFill>
                  <a:srgbClr val="677797"/>
                </a:solidFill>
                <a:latin typeface="Avenir Next LT Pro" panose="020B0504020202020204" pitchFamily="34" charset="0"/>
              </a:rPr>
              <a:t>Private Sector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1400" b="1" dirty="0">
              <a:solidFill>
                <a:srgbClr val="677797"/>
              </a:solidFill>
              <a:latin typeface="Avenir Next LT Pro" panose="020B0504020202020204" pitchFamily="34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3200" b="1" dirty="0">
                <a:solidFill>
                  <a:srgbClr val="677797"/>
                </a:solidFill>
                <a:latin typeface="Avenir Next LT Pro" panose="020B0504020202020204" pitchFamily="34" charset="0"/>
              </a:rPr>
              <a:t>Media</a:t>
            </a:r>
          </a:p>
        </p:txBody>
      </p:sp>
      <p:pic>
        <p:nvPicPr>
          <p:cNvPr id="16" name="Picture 2" descr="trend down&quot; Icon - Download for free – Iconduck">
            <a:extLst>
              <a:ext uri="{FF2B5EF4-FFF2-40B4-BE49-F238E27FC236}">
                <a16:creationId xmlns:a16="http://schemas.microsoft.com/office/drawing/2014/main" id="{6020BA7F-E0B0-8E58-C49D-CFDE5C1CA5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154" y="7609662"/>
            <a:ext cx="908283" cy="390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Differences in linkage to care among people with diagnosed HIV by race and ethnicity in 48 states and the District of Columbia in 2022.">
            <a:extLst>
              <a:ext uri="{FF2B5EF4-FFF2-40B4-BE49-F238E27FC236}">
                <a16:creationId xmlns:a16="http://schemas.microsoft.com/office/drawing/2014/main" id="{3836C392-0C01-849B-1262-B7E39ECA5E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" t="81944" r="85938" b="2129"/>
          <a:stretch/>
        </p:blipFill>
        <p:spPr bwMode="auto">
          <a:xfrm>
            <a:off x="612573" y="2409207"/>
            <a:ext cx="1142524" cy="89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HRSA's Ryan White HIV/AIDS Program Releases Third Annual Client-Level Data  Report | HIV.gov">
            <a:extLst>
              <a:ext uri="{FF2B5EF4-FFF2-40B4-BE49-F238E27FC236}">
                <a16:creationId xmlns:a16="http://schemas.microsoft.com/office/drawing/2014/main" id="{C388F419-B99E-1EA6-F4CB-0E35B6C1FA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245" y="6133479"/>
            <a:ext cx="1462756" cy="552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40F516D-88DD-E78D-CC86-69C2753DC2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101" y="3720905"/>
            <a:ext cx="1055275" cy="593592"/>
          </a:xfrm>
          <a:prstGeom prst="rect">
            <a:avLst/>
          </a:prstGeom>
        </p:spPr>
      </p:pic>
      <p:pic>
        <p:nvPicPr>
          <p:cNvPr id="20" name="Picture 8" descr="325,335 Medication Icon Images, Stock Photos, and Vectors | Shutterstock">
            <a:extLst>
              <a:ext uri="{FF2B5EF4-FFF2-40B4-BE49-F238E27FC236}">
                <a16:creationId xmlns:a16="http://schemas.microsoft.com/office/drawing/2014/main" id="{D7F9790C-5B3F-399C-615A-559D492888C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88C1C8"/>
              </a:clrFrom>
              <a:clrTo>
                <a:srgbClr val="88C1C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02" t="13725" r="19827" b="21272"/>
          <a:stretch/>
        </p:blipFill>
        <p:spPr bwMode="auto">
          <a:xfrm>
            <a:off x="1271295" y="3692715"/>
            <a:ext cx="505977" cy="593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4EA13F7A-4BA0-1D99-3BC3-9BB2B3B671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44AE92"/>
              </a:clrFrom>
              <a:clrTo>
                <a:srgbClr val="44AE9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92" y="8809629"/>
            <a:ext cx="959667" cy="96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0" descr="Healthcare icons for free download | Freepik">
            <a:extLst>
              <a:ext uri="{FF2B5EF4-FFF2-40B4-BE49-F238E27FC236}">
                <a16:creationId xmlns:a16="http://schemas.microsoft.com/office/drawing/2014/main" id="{6168DA20-7417-9EAF-147E-F24F9C0E53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097" y="4810273"/>
            <a:ext cx="738396" cy="692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lide Number Placeholder 13">
            <a:extLst>
              <a:ext uri="{FF2B5EF4-FFF2-40B4-BE49-F238E27FC236}">
                <a16:creationId xmlns:a16="http://schemas.microsoft.com/office/drawing/2014/main" id="{D2A99D8A-8371-4526-AA07-90AA016BF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861354" y="9837338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2</a:t>
            </a:fld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0" y="491830"/>
            <a:ext cx="18288000" cy="11695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defRPr/>
            </a:pPr>
            <a:r>
              <a:rPr kumimoji="0" lang="en-US" sz="3800" b="1" i="0" u="none" strike="noStrike" kern="1200" cap="none" spc="470" normalizeH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Montserrat Ultra-Bold" panose="020B0604020202020204" charset="0"/>
              </a:rPr>
              <a:t>DESPITE SIGNIFICANT OVERALL PROGRESS</a:t>
            </a:r>
          </a:p>
          <a:p>
            <a:pPr lvl="0" algn="ctr">
              <a:defRPr/>
            </a:pPr>
            <a:r>
              <a:rPr kumimoji="0" lang="en-US" sz="3800" b="1" i="0" u="sng" strike="noStrike" kern="1200" cap="none" spc="470" normalizeH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Montserrat Ultra-Bold" panose="020B0604020202020204" charset="0"/>
              </a:rPr>
              <a:t>HIV</a:t>
            </a:r>
            <a:r>
              <a:rPr kumimoji="0" lang="en-US" sz="2000" b="1" i="0" u="sng" strike="noStrike" kern="1200" cap="none" spc="470" normalizeH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Montserrat Ultra-Bold" panose="020B0604020202020204" charset="0"/>
              </a:rPr>
              <a:t> </a:t>
            </a:r>
            <a:r>
              <a:rPr kumimoji="0" lang="en-US" sz="3800" b="1" i="0" u="sng" strike="noStrike" kern="1200" cap="none" spc="470" normalizeH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Montserrat Ultra-Bold" panose="020B0604020202020204" charset="0"/>
              </a:rPr>
              <a:t>INFECTIONS</a:t>
            </a:r>
            <a:r>
              <a:rPr kumimoji="0" lang="en-US" sz="2000" b="1" i="0" u="sng" strike="noStrike" kern="1200" cap="none" spc="470" normalizeH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Montserrat Ultra-Bold" panose="020B0604020202020204" charset="0"/>
              </a:rPr>
              <a:t> </a:t>
            </a:r>
            <a:r>
              <a:rPr lang="en-US" sz="3800" b="1" u="sng" spc="470" dirty="0">
                <a:solidFill>
                  <a:schemeClr val="accent2">
                    <a:lumMod val="75000"/>
                  </a:schemeClr>
                </a:solidFill>
                <a:latin typeface="Montserrat Ultra-Bold" panose="020B0604020202020204" charset="0"/>
              </a:rPr>
              <a:t>FOR</a:t>
            </a:r>
            <a:r>
              <a:rPr lang="en-US" sz="2000" b="1" u="sng" spc="470" dirty="0">
                <a:solidFill>
                  <a:schemeClr val="accent2">
                    <a:lumMod val="75000"/>
                  </a:schemeClr>
                </a:solidFill>
                <a:latin typeface="Montserrat Ultra-Bold" panose="020B0604020202020204" charset="0"/>
              </a:rPr>
              <a:t> </a:t>
            </a:r>
            <a:r>
              <a:rPr lang="en-US" sz="3800" b="1" u="sng" spc="470" dirty="0">
                <a:solidFill>
                  <a:schemeClr val="accent2">
                    <a:lumMod val="75000"/>
                  </a:schemeClr>
                </a:solidFill>
                <a:latin typeface="Montserrat Ultra-Bold" panose="020B0604020202020204" charset="0"/>
              </a:rPr>
              <a:t>LATINOS ARE</a:t>
            </a:r>
            <a:r>
              <a:rPr kumimoji="0" lang="en-US" sz="2000" b="1" i="0" u="sng" strike="noStrike" kern="1200" cap="none" spc="470" normalizeH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Montserrat Ultra-Bold" panose="020B0604020202020204" charset="0"/>
              </a:rPr>
              <a:t> </a:t>
            </a:r>
            <a:r>
              <a:rPr kumimoji="0" lang="en-US" sz="3800" b="1" i="0" u="sng" strike="noStrike" kern="1200" cap="none" spc="470" normalizeH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Montserrat Ultra-Bold" panose="020B0604020202020204" charset="0"/>
              </a:rPr>
              <a:t>INCREASING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1B639BFE-EF31-46AC-8801-D3741BC8BEB3}"/>
              </a:ext>
            </a:extLst>
          </p:cNvPr>
          <p:cNvSpPr txBox="1"/>
          <p:nvPr/>
        </p:nvSpPr>
        <p:spPr>
          <a:xfrm>
            <a:off x="1" y="9974793"/>
            <a:ext cx="107305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effectLst/>
                <a:latin typeface="Avenir Next LT Pro" panose="020B0504020202020204" pitchFamily="34" charset="0"/>
              </a:rPr>
              <a:t>Source: CDC. NCHHSTP </a:t>
            </a:r>
            <a:r>
              <a:rPr lang="en-US" sz="1400" dirty="0" err="1">
                <a:effectLst/>
                <a:latin typeface="Avenir Next LT Pro" panose="020B0504020202020204" pitchFamily="34" charset="0"/>
              </a:rPr>
              <a:t>AtlasPlus</a:t>
            </a:r>
            <a:r>
              <a:rPr lang="en-US" sz="1400" dirty="0">
                <a:effectLst/>
                <a:latin typeface="Avenir Next LT Pro" panose="020B0504020202020204" pitchFamily="34" charset="0"/>
              </a:rPr>
              <a:t>. Accessed September 12, 2024. https://www.cdc.gov/nchhstp/atlas/index.htm </a:t>
            </a:r>
            <a:endParaRPr lang="en-US" sz="1400" u="sng" dirty="0">
              <a:effectLst/>
              <a:latin typeface="Avenir Next LT Pro" panose="020B0504020202020204" pitchFamily="34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712B512-BDCA-73F3-941C-22FDB0F44070}"/>
              </a:ext>
            </a:extLst>
          </p:cNvPr>
          <p:cNvSpPr/>
          <p:nvPr/>
        </p:nvSpPr>
        <p:spPr>
          <a:xfrm>
            <a:off x="3542655" y="4241453"/>
            <a:ext cx="3474720" cy="3474720"/>
          </a:xfrm>
          <a:prstGeom prst="ellipse">
            <a:avLst/>
          </a:prstGeom>
          <a:solidFill>
            <a:srgbClr val="27536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7DAA2C0-310E-60B9-49EC-2F33FB4AA3D3}"/>
              </a:ext>
            </a:extLst>
          </p:cNvPr>
          <p:cNvSpPr/>
          <p:nvPr/>
        </p:nvSpPr>
        <p:spPr>
          <a:xfrm>
            <a:off x="11270625" y="4241453"/>
            <a:ext cx="3474720" cy="3474720"/>
          </a:xfrm>
          <a:prstGeom prst="ellipse">
            <a:avLst/>
          </a:prstGeom>
          <a:solidFill>
            <a:srgbClr val="DF532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0A2870-CCFC-1B6B-68D0-09C4D4D34379}"/>
              </a:ext>
            </a:extLst>
          </p:cNvPr>
          <p:cNvSpPr txBox="1"/>
          <p:nvPr/>
        </p:nvSpPr>
        <p:spPr>
          <a:xfrm>
            <a:off x="2410112" y="2648911"/>
            <a:ext cx="5739808" cy="126188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venir Next LT Pro" panose="020B0504020202020204" pitchFamily="34" charset="0"/>
              </a:rPr>
              <a:t>Overall new HIV Infections Nationally</a:t>
            </a:r>
          </a:p>
          <a:p>
            <a:pPr algn="ctr"/>
            <a:r>
              <a:rPr lang="en-US" sz="2000" dirty="0">
                <a:latin typeface="Avenir Next LT Pro" panose="020B0504020202020204" pitchFamily="34" charset="0"/>
              </a:rPr>
              <a:t>(2010-2022 change)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A22EAE-B450-C21E-6231-20353E149D11}"/>
              </a:ext>
            </a:extLst>
          </p:cNvPr>
          <p:cNvSpPr txBox="1"/>
          <p:nvPr/>
        </p:nvSpPr>
        <p:spPr>
          <a:xfrm>
            <a:off x="10265303" y="2647280"/>
            <a:ext cx="5478037" cy="126188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venir Next LT Pro" panose="020B0504020202020204" pitchFamily="34" charset="0"/>
              </a:rPr>
              <a:t>New HIV Infections among Latinos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(2010-2022 change)</a:t>
            </a:r>
          </a:p>
        </p:txBody>
      </p:sp>
      <p:sp>
        <p:nvSpPr>
          <p:cNvPr id="10" name="Arrow: Down 9">
            <a:extLst>
              <a:ext uri="{FF2B5EF4-FFF2-40B4-BE49-F238E27FC236}">
                <a16:creationId xmlns:a16="http://schemas.microsoft.com/office/drawing/2014/main" id="{76C4618A-2BF0-43C0-5E1F-5470F5B096EE}"/>
              </a:ext>
            </a:extLst>
          </p:cNvPr>
          <p:cNvSpPr/>
          <p:nvPr/>
        </p:nvSpPr>
        <p:spPr>
          <a:xfrm>
            <a:off x="4111174" y="5014802"/>
            <a:ext cx="2337684" cy="1963972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row: Down 10">
            <a:extLst>
              <a:ext uri="{FF2B5EF4-FFF2-40B4-BE49-F238E27FC236}">
                <a16:creationId xmlns:a16="http://schemas.microsoft.com/office/drawing/2014/main" id="{BDB79BBF-8ED1-04C7-2957-7A92460C2916}"/>
              </a:ext>
            </a:extLst>
          </p:cNvPr>
          <p:cNvSpPr/>
          <p:nvPr/>
        </p:nvSpPr>
        <p:spPr>
          <a:xfrm rot="10800000">
            <a:off x="11837155" y="5009421"/>
            <a:ext cx="2337684" cy="1963972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4">
            <a:extLst>
              <a:ext uri="{FF2B5EF4-FFF2-40B4-BE49-F238E27FC236}">
                <a16:creationId xmlns:a16="http://schemas.microsoft.com/office/drawing/2014/main" id="{3D5368A0-FEB2-73BD-D660-5EA0FD04CFA2}"/>
              </a:ext>
            </a:extLst>
          </p:cNvPr>
          <p:cNvSpPr txBox="1"/>
          <p:nvPr/>
        </p:nvSpPr>
        <p:spPr>
          <a:xfrm>
            <a:off x="632249" y="8758809"/>
            <a:ext cx="17815408" cy="5847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1" i="0" u="none" strike="noStrike" kern="1200" cap="none" spc="470" normalizeH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Montserrat Ultra-Bold" panose="020B0604020202020204" charset="0"/>
              </a:rPr>
              <a:t>THESE INCREASES FOR LATINOS HAVE BEEN </a:t>
            </a:r>
            <a:r>
              <a:rPr kumimoji="0" lang="en-US" sz="3800" b="1" i="0" u="sng" strike="noStrike" kern="1200" cap="none" spc="470" normalizeH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Montserrat Ultra-Bold" panose="020B0604020202020204" charset="0"/>
              </a:rPr>
              <a:t>ONGOING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6E06131-10A9-2718-F8D3-7E5866FA7E8C}"/>
              </a:ext>
            </a:extLst>
          </p:cNvPr>
          <p:cNvSpPr txBox="1"/>
          <p:nvPr/>
        </p:nvSpPr>
        <p:spPr>
          <a:xfrm>
            <a:off x="4654684" y="5915414"/>
            <a:ext cx="12506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>
                <a:latin typeface="Avenir Next LT Pro" panose="020B0504020202020204" pitchFamily="34" charset="0"/>
              </a:rPr>
              <a:t>–19%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0B7BCDF-A868-F435-EE2A-0779FE4E8789}"/>
              </a:ext>
            </a:extLst>
          </p:cNvPr>
          <p:cNvSpPr txBox="1"/>
          <p:nvPr/>
        </p:nvSpPr>
        <p:spPr>
          <a:xfrm>
            <a:off x="12325361" y="5500060"/>
            <a:ext cx="13612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>
                <a:latin typeface="Avenir Next LT Pro" panose="020B0504020202020204" pitchFamily="34" charset="0"/>
              </a:rPr>
              <a:t>+12%</a:t>
            </a:r>
          </a:p>
        </p:txBody>
      </p:sp>
      <p:sp>
        <p:nvSpPr>
          <p:cNvPr id="15" name="Slide Number Placeholder 13">
            <a:extLst>
              <a:ext uri="{FF2B5EF4-FFF2-40B4-BE49-F238E27FC236}">
                <a16:creationId xmlns:a16="http://schemas.microsoft.com/office/drawing/2014/main" id="{D023147B-1B98-4BFF-882B-9FC694CF3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861354" y="9837338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3</a:t>
            </a:fld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92F82514-D8A8-DFA2-C775-DCA4973030CC}"/>
              </a:ext>
            </a:extLst>
          </p:cNvPr>
          <p:cNvGrpSpPr/>
          <p:nvPr/>
        </p:nvGrpSpPr>
        <p:grpSpPr>
          <a:xfrm>
            <a:off x="8412481" y="2838548"/>
            <a:ext cx="9889435" cy="7269480"/>
            <a:chOff x="323022" y="95416"/>
            <a:chExt cx="9889435" cy="7269480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E9466A84-48BC-E6DE-A995-F429BEBD656E}"/>
                </a:ext>
              </a:extLst>
            </p:cNvPr>
            <p:cNvGrpSpPr/>
            <p:nvPr/>
          </p:nvGrpSpPr>
          <p:grpSpPr>
            <a:xfrm>
              <a:off x="323022" y="95416"/>
              <a:ext cx="9889435" cy="7269480"/>
              <a:chOff x="323022" y="95416"/>
              <a:chExt cx="9889435" cy="7269480"/>
            </a:xfrm>
          </p:grpSpPr>
          <p:graphicFrame>
            <p:nvGraphicFramePr>
              <p:cNvPr id="13" name="Chart 12">
                <a:extLst>
                  <a:ext uri="{FF2B5EF4-FFF2-40B4-BE49-F238E27FC236}">
                    <a16:creationId xmlns:a16="http://schemas.microsoft.com/office/drawing/2014/main" id="{414658B1-6B0D-0677-602A-150727808403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644974483"/>
                  </p:ext>
                </p:extLst>
              </p:nvPr>
            </p:nvGraphicFramePr>
            <p:xfrm>
              <a:off x="323022" y="95416"/>
              <a:ext cx="8321040" cy="726948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891DBF5-A211-5442-A027-1FAB7C56F355}"/>
                  </a:ext>
                </a:extLst>
              </p:cNvPr>
              <p:cNvSpPr txBox="1"/>
              <p:nvPr/>
            </p:nvSpPr>
            <p:spPr>
              <a:xfrm>
                <a:off x="8644062" y="3148786"/>
                <a:ext cx="1568395" cy="8309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1" i="0" u="none" strike="noStrike" kern="0" cap="none" spc="0" normalizeH="0" baseline="0" noProof="0" dirty="0">
                    <a:ln w="3175">
                      <a:noFill/>
                    </a:ln>
                    <a:solidFill>
                      <a:srgbClr val="F692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+24% </a:t>
                </a:r>
              </a:p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Latino MSM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C9B74F3-F540-833A-EF95-CBB091138B7A}"/>
                  </a:ext>
                </a:extLst>
              </p:cNvPr>
              <p:cNvSpPr txBox="1"/>
              <p:nvPr/>
            </p:nvSpPr>
            <p:spPr>
              <a:xfrm>
                <a:off x="8644061" y="835878"/>
                <a:ext cx="1568395" cy="113877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1" i="0" u="none" strike="noStrike" kern="0" cap="none" spc="0" normalizeH="0" baseline="0" noProof="0" dirty="0">
                    <a:ln w="3175">
                      <a:noFill/>
                    </a:ln>
                    <a:solidFill>
                      <a:srgbClr val="FEC306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+95% </a:t>
                </a:r>
              </a:p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Latino MSM</a:t>
                </a:r>
              </a:p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aged 25-34</a:t>
                </a:r>
              </a:p>
            </p:txBody>
          </p: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4A8C45B-A714-A953-993D-C20860FDC62E}"/>
                </a:ext>
              </a:extLst>
            </p:cNvPr>
            <p:cNvSpPr txBox="1"/>
            <p:nvPr/>
          </p:nvSpPr>
          <p:spPr>
            <a:xfrm>
              <a:off x="8644062" y="5120926"/>
              <a:ext cx="156839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27536B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-19% 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U.S. Overall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871BCCF-BFA4-C1E6-83E7-8F1A51D6D50F}"/>
                </a:ext>
              </a:extLst>
            </p:cNvPr>
            <p:cNvSpPr txBox="1"/>
            <p:nvPr/>
          </p:nvSpPr>
          <p:spPr>
            <a:xfrm>
              <a:off x="8644062" y="4059451"/>
              <a:ext cx="1157891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 w="3175">
                    <a:noFill/>
                  </a:ln>
                  <a:solidFill>
                    <a:srgbClr val="DF5327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+12% 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Latino</a:t>
              </a:r>
            </a:p>
          </p:txBody>
        </p:sp>
      </p:grpSp>
      <p:sp>
        <p:nvSpPr>
          <p:cNvPr id="3" name="TextBox 4">
            <a:extLst>
              <a:ext uri="{FF2B5EF4-FFF2-40B4-BE49-F238E27FC236}">
                <a16:creationId xmlns:a16="http://schemas.microsoft.com/office/drawing/2014/main" id="{74D2DAD2-99EE-3AB3-BF63-4BB4C362F64F}"/>
              </a:ext>
            </a:extLst>
          </p:cNvPr>
          <p:cNvSpPr txBox="1"/>
          <p:nvPr/>
        </p:nvSpPr>
        <p:spPr>
          <a:xfrm>
            <a:off x="605167" y="463045"/>
            <a:ext cx="17237798" cy="116955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t">
            <a:spAutoFit/>
          </a:bodyPr>
          <a:lstStyle/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1" i="0" u="sng" strike="noStrike" kern="1200" cap="none" spc="47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Montserrat Ultra-Bold" panose="020B0604020202020204" charset="0"/>
              </a:rPr>
              <a:t>THE EPIDEMIC IS CONCENTRATED</a:t>
            </a:r>
            <a:r>
              <a:rPr kumimoji="0" lang="en-US" sz="3800" b="1" i="0" strike="noStrike" kern="1200" cap="none" spc="470" normalizeH="0" baseline="0" noProof="0" dirty="0">
                <a:ln>
                  <a:noFill/>
                </a:ln>
                <a:effectLst/>
                <a:uLnTx/>
                <a:uFillTx/>
                <a:latin typeface="Montserrat Ultra-Bold" panose="020B0604020202020204" charset="0"/>
              </a:rPr>
              <a:t> AMONG LATINO MEN WHO HAVE SEX WITH MEN</a:t>
            </a:r>
          </a:p>
        </p:txBody>
      </p:sp>
      <p:sp>
        <p:nvSpPr>
          <p:cNvPr id="17" name="Freeform 2">
            <a:extLst>
              <a:ext uri="{FF2B5EF4-FFF2-40B4-BE49-F238E27FC236}">
                <a16:creationId xmlns:a16="http://schemas.microsoft.com/office/drawing/2014/main" id="{B492BC7B-B08E-DC48-5D0A-CE39CCF36252}"/>
              </a:ext>
            </a:extLst>
          </p:cNvPr>
          <p:cNvSpPr/>
          <p:nvPr/>
        </p:nvSpPr>
        <p:spPr>
          <a:xfrm flipH="1" flipV="1">
            <a:off x="-2" y="2226969"/>
            <a:ext cx="8539699" cy="5655857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blipFill>
            <a:blip r:embed="rId4"/>
            <a:stretch>
              <a:fillRect t="-38888" b="-38888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4">
            <a:extLst>
              <a:ext uri="{FF2B5EF4-FFF2-40B4-BE49-F238E27FC236}">
                <a16:creationId xmlns:a16="http://schemas.microsoft.com/office/drawing/2014/main" id="{5F54CD60-8F28-89A9-1E97-70C02045E954}"/>
              </a:ext>
            </a:extLst>
          </p:cNvPr>
          <p:cNvSpPr/>
          <p:nvPr/>
        </p:nvSpPr>
        <p:spPr>
          <a:xfrm>
            <a:off x="0" y="5056554"/>
            <a:ext cx="8539699" cy="4851166"/>
          </a:xfrm>
          <a:custGeom>
            <a:avLst/>
            <a:gdLst/>
            <a:ahLst/>
            <a:cxnLst/>
            <a:rect l="l" t="t" r="r" b="b"/>
            <a:pathLst>
              <a:path w="4665747" h="1047924">
                <a:moveTo>
                  <a:pt x="0" y="0"/>
                </a:moveTo>
                <a:lnTo>
                  <a:pt x="4665747" y="0"/>
                </a:lnTo>
                <a:lnTo>
                  <a:pt x="4665747" y="1047924"/>
                </a:lnTo>
                <a:lnTo>
                  <a:pt x="0" y="1047924"/>
                </a:lnTo>
                <a:close/>
              </a:path>
            </a:pathLst>
          </a:custGeom>
          <a:solidFill>
            <a:srgbClr val="CCCCCC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554C7B-CAF7-6196-AA2C-328DE5520E92}"/>
              </a:ext>
            </a:extLst>
          </p:cNvPr>
          <p:cNvSpPr txBox="1"/>
          <p:nvPr/>
        </p:nvSpPr>
        <p:spPr>
          <a:xfrm>
            <a:off x="-7951" y="9967409"/>
            <a:ext cx="1797983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effectLst/>
                <a:latin typeface="Avenir Next LT Pro" panose="020B0504020202020204" pitchFamily="34" charset="0"/>
              </a:rPr>
              <a:t>Sources: Guilamo-Ramos V, et al. The Invisible Hispanic/Latino HIV Crisis. AJPH. 2022;110(1):27-31.           ;      CDC. NCHHSTP </a:t>
            </a:r>
            <a:r>
              <a:rPr lang="en-US" sz="1400" dirty="0" err="1">
                <a:effectLst/>
                <a:latin typeface="Avenir Next LT Pro" panose="020B0504020202020204" pitchFamily="34" charset="0"/>
              </a:rPr>
              <a:t>AtlasPlus</a:t>
            </a:r>
            <a:r>
              <a:rPr lang="en-US" sz="1400" dirty="0">
                <a:effectLst/>
                <a:latin typeface="Avenir Next LT Pro" panose="020B0504020202020204" pitchFamily="34" charset="0"/>
              </a:rPr>
              <a:t>. Accessed September 12, 2024. https://www.cdc.gov/nchhstp/atlas/index.htm </a:t>
            </a:r>
            <a:endParaRPr lang="en-US" sz="1400" u="sng" dirty="0">
              <a:effectLst/>
              <a:latin typeface="Avenir Next LT Pro" panose="020B0504020202020204" pitchFamily="34" charset="0"/>
            </a:endParaRP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6DBB5B45-42ED-8CFF-BD34-3B64CC2C8F7D}"/>
              </a:ext>
            </a:extLst>
          </p:cNvPr>
          <p:cNvSpPr txBox="1"/>
          <p:nvPr/>
        </p:nvSpPr>
        <p:spPr>
          <a:xfrm>
            <a:off x="8758245" y="2437983"/>
            <a:ext cx="9387334" cy="3385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200" u="sng" dirty="0">
                <a:latin typeface="Avenir Next LT Pro" panose="020B0504020202020204" pitchFamily="34" charset="0"/>
                <a:cs typeface="Arial" panose="020B0604020202020204" pitchFamily="34" charset="0"/>
              </a:rPr>
              <a:t>Percent Change in Estimated Annual New HIV Infections Relative to 2010</a:t>
            </a:r>
            <a:endParaRPr lang="en-US" sz="2200" u="sng" dirty="0">
              <a:latin typeface="Avenir Next LT Pro" panose="020B0504020202020204" pitchFamily="34" charset="0"/>
            </a:endParaRPr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2511A544-05D6-82FF-005E-FA57BB02A5C4}"/>
              </a:ext>
            </a:extLst>
          </p:cNvPr>
          <p:cNvSpPr txBox="1"/>
          <p:nvPr/>
        </p:nvSpPr>
        <p:spPr>
          <a:xfrm>
            <a:off x="605167" y="463045"/>
            <a:ext cx="17237798" cy="116955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t">
            <a:spAutoFit/>
          </a:bodyPr>
          <a:lstStyle/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1" i="0" u="sng" strike="noStrike" kern="1200" cap="none" spc="47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Montserrat Ultra-Bold" panose="020B0604020202020204" charset="0"/>
              </a:rPr>
              <a:t>A HISTORY OF INVISIBILITY</a:t>
            </a:r>
            <a:r>
              <a:rPr kumimoji="0" lang="en-US" sz="3800" b="1" i="0" strike="noStrike" kern="1200" cap="none" spc="47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Montserrat Ultra-Bold" panose="020B0604020202020204" charset="0"/>
              </a:rPr>
              <a:t> </a:t>
            </a:r>
            <a:r>
              <a:rPr kumimoji="0" lang="en-US" sz="3800" b="1" i="0" strike="noStrike" kern="1200" cap="none" spc="470" normalizeH="0" baseline="0" noProof="0" dirty="0">
                <a:ln>
                  <a:noFill/>
                </a:ln>
                <a:effectLst/>
                <a:uLnTx/>
                <a:uFillTx/>
                <a:latin typeface="Montserrat Ultra-Bold" panose="020B0604020202020204" charset="0"/>
              </a:rPr>
              <a:t>DESPITE PROLONGED</a:t>
            </a:r>
            <a:r>
              <a:rPr kumimoji="0" lang="en-US" sz="3800" b="1" i="0" strike="noStrike" kern="1200" cap="none" spc="470" normalizeH="0" noProof="0" dirty="0">
                <a:ln>
                  <a:noFill/>
                </a:ln>
                <a:effectLst/>
                <a:uLnTx/>
                <a:uFillTx/>
                <a:latin typeface="Montserrat Ultra-Bold" panose="020B0604020202020204" charset="0"/>
              </a:rPr>
              <a:t> INCREASES IN </a:t>
            </a:r>
            <a:r>
              <a:rPr lang="en-US" sz="3800" b="1" spc="470" dirty="0">
                <a:latin typeface="Montserrat Ultra-Bold" panose="020B0604020202020204" charset="0"/>
              </a:rPr>
              <a:t>HIV INFECTIONS AMONG LATINOS</a:t>
            </a:r>
            <a:endParaRPr kumimoji="0" lang="en-US" sz="3800" b="1" i="0" strike="noStrike" kern="1200" cap="none" spc="470" normalizeH="0" baseline="0" noProof="0" dirty="0">
              <a:ln>
                <a:noFill/>
              </a:ln>
              <a:effectLst/>
              <a:uLnTx/>
              <a:uFillTx/>
              <a:latin typeface="Montserrat Ultra-Bold" panose="020B060402020202020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3A889F8-E607-F9D3-6855-B23FA0A77C4D}"/>
              </a:ext>
            </a:extLst>
          </p:cNvPr>
          <p:cNvCxnSpPr>
            <a:cxnSpLocks/>
          </p:cNvCxnSpPr>
          <p:nvPr/>
        </p:nvCxnSpPr>
        <p:spPr>
          <a:xfrm>
            <a:off x="8539698" y="2226969"/>
            <a:ext cx="0" cy="7680751"/>
          </a:xfrm>
          <a:prstGeom prst="line">
            <a:avLst/>
          </a:prstGeom>
          <a:ln w="19050">
            <a:solidFill>
              <a:srgbClr val="6777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7">
            <a:extLst>
              <a:ext uri="{FF2B5EF4-FFF2-40B4-BE49-F238E27FC236}">
                <a16:creationId xmlns:a16="http://schemas.microsoft.com/office/drawing/2014/main" id="{BDA2D1F7-5458-EA39-D68E-3249D144EC1C}"/>
              </a:ext>
            </a:extLst>
          </p:cNvPr>
          <p:cNvSpPr txBox="1"/>
          <p:nvPr/>
        </p:nvSpPr>
        <p:spPr>
          <a:xfrm>
            <a:off x="608293" y="2621039"/>
            <a:ext cx="7862972" cy="19579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i="0" u="none" strike="noStrike" kern="1200" cap="none" spc="38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 Next LT Pro" panose="020B0504020202020204" pitchFamily="34" charset="0"/>
              </a:rPr>
              <a:t>In 2020, a national group of Latino stakeholders collectively raised the alarm about an </a:t>
            </a:r>
            <a:r>
              <a:rPr kumimoji="0" lang="en-US" sz="2600" b="1" i="0" u="sng" strike="noStrike" kern="1200" cap="none" spc="38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venir Next LT Pro" panose="020B0504020202020204" pitchFamily="34" charset="0"/>
              </a:rPr>
              <a:t>INVISIBLE</a:t>
            </a:r>
            <a:r>
              <a:rPr kumimoji="0" lang="en-US" sz="2600" b="1" i="0" u="sng" strike="noStrike" kern="1200" cap="none" spc="38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</a:rPr>
              <a:t> HIV CRISIS AMONG LATINOS</a:t>
            </a:r>
            <a:r>
              <a:rPr kumimoji="0" lang="en-US" sz="2600" i="0" u="none" strike="noStrike" kern="1200" cap="none" spc="38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venir Next LT Pro" panose="020B0504020202020204" pitchFamily="34" charset="0"/>
              </a:rPr>
              <a:t>.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FF1854D-E971-9FA9-96D5-C04A78BF5E8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30406"/>
          <a:stretch/>
        </p:blipFill>
        <p:spPr>
          <a:xfrm>
            <a:off x="516018" y="5452965"/>
            <a:ext cx="7599873" cy="406323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4693B3C-993A-402C-C9B3-EE36525F7B8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2219" y="8185348"/>
            <a:ext cx="1498932" cy="149893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D440D7EF-86E3-FDAD-ED19-D00916030445}"/>
              </a:ext>
            </a:extLst>
          </p:cNvPr>
          <p:cNvGrpSpPr/>
          <p:nvPr/>
        </p:nvGrpSpPr>
        <p:grpSpPr>
          <a:xfrm>
            <a:off x="8412481" y="2821347"/>
            <a:ext cx="9885715" cy="7271101"/>
            <a:chOff x="8412481" y="2821347"/>
            <a:chExt cx="9885715" cy="7271101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BA74180D-7C7C-891C-D6C9-673E9C05FD0E}"/>
                </a:ext>
              </a:extLst>
            </p:cNvPr>
            <p:cNvSpPr/>
            <p:nvPr/>
          </p:nvSpPr>
          <p:spPr>
            <a:xfrm>
              <a:off x="8562594" y="2836225"/>
              <a:ext cx="9720072" cy="70863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aphicFrame>
          <p:nvGraphicFramePr>
            <p:cNvPr id="26" name="Chart 25">
              <a:extLst>
                <a:ext uri="{FF2B5EF4-FFF2-40B4-BE49-F238E27FC236}">
                  <a16:creationId xmlns:a16="http://schemas.microsoft.com/office/drawing/2014/main" id="{FEEB9F3C-C4F8-BC64-758C-3277EDFCD8A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421908771"/>
                </p:ext>
              </p:extLst>
            </p:nvPr>
          </p:nvGraphicFramePr>
          <p:xfrm>
            <a:off x="8412481" y="2821347"/>
            <a:ext cx="8320258" cy="72711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C4C7EDB-D12D-81F3-5647-8FBB97997BB5}"/>
                </a:ext>
              </a:extLst>
            </p:cNvPr>
            <p:cNvSpPr txBox="1"/>
            <p:nvPr/>
          </p:nvSpPr>
          <p:spPr>
            <a:xfrm>
              <a:off x="16741555" y="7871444"/>
              <a:ext cx="155664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en-US" sz="2800" b="1" dirty="0">
                  <a:solidFill>
                    <a:srgbClr val="27536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-19% </a:t>
              </a:r>
            </a:p>
            <a:p>
              <a:pPr defTabSz="457200"/>
              <a:r>
                <a:rPr lang="en-US" sz="20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U.S.</a:t>
              </a:r>
              <a:r>
                <a:rPr lang="en-US" sz="12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Overall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CB67CD0-C657-9FA8-E325-B0EFF63B61B6}"/>
                </a:ext>
              </a:extLst>
            </p:cNvPr>
            <p:cNvSpPr txBox="1"/>
            <p:nvPr/>
          </p:nvSpPr>
          <p:spPr>
            <a:xfrm>
              <a:off x="16732739" y="3728627"/>
              <a:ext cx="1556641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457200"/>
              <a:r>
                <a:rPr lang="en-US" sz="2800" b="1" dirty="0">
                  <a:ln w="3175">
                    <a:noFill/>
                  </a:ln>
                  <a:solidFill>
                    <a:srgbClr val="DF532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+12% </a:t>
              </a:r>
              <a:r>
                <a:rPr lang="en-US" sz="20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Latino</a:t>
              </a:r>
            </a:p>
          </p:txBody>
        </p:sp>
      </p:grpSp>
      <p:sp>
        <p:nvSpPr>
          <p:cNvPr id="29" name="Slide Number Placeholder 13">
            <a:extLst>
              <a:ext uri="{FF2B5EF4-FFF2-40B4-BE49-F238E27FC236}">
                <a16:creationId xmlns:a16="http://schemas.microsoft.com/office/drawing/2014/main" id="{84591767-F13B-45E9-91DB-D268FEE755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861354" y="9837338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4</a:t>
            </a:fld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177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472592" y="491830"/>
            <a:ext cx="17815408" cy="5847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>
              <a:defRPr/>
            </a:pPr>
            <a:r>
              <a:rPr kumimoji="0" lang="en-US" sz="3800" b="1" i="0" u="sng" strike="noStrike" kern="1200" cap="none" spc="470" normalizeH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Montserrat Ultra-Bold" panose="020B0604020202020204" charset="0"/>
              </a:rPr>
              <a:t>THE CURRENT STATE</a:t>
            </a:r>
            <a:r>
              <a:rPr kumimoji="0" lang="en-US" sz="3800" b="1" i="0" strike="noStrike" kern="1200" cap="none" spc="470" normalizeH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Montserrat Ultra-Bold" panose="020B0604020202020204" charset="0"/>
              </a:rPr>
              <a:t> </a:t>
            </a:r>
            <a:r>
              <a:rPr kumimoji="0" lang="en-US" sz="3800" b="1" i="0" u="none" strike="noStrike" kern="1200" cap="none" spc="470" normalizeH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Montserrat Ultra-Bold" panose="020B0604020202020204" charset="0"/>
              </a:rPr>
              <a:t>OF THE U.S. LATINO HIV EPIDEMIC</a:t>
            </a:r>
            <a:endParaRPr kumimoji="0" lang="en-US" sz="3800" b="1" i="0" u="sng" strike="noStrike" kern="1200" cap="none" spc="470" normalizeH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Montserrat Ultra-Bold" panose="020B0604020202020204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1B639BFE-EF31-46AC-8801-D3741BC8BEB3}"/>
              </a:ext>
            </a:extLst>
          </p:cNvPr>
          <p:cNvSpPr txBox="1"/>
          <p:nvPr/>
        </p:nvSpPr>
        <p:spPr>
          <a:xfrm>
            <a:off x="0" y="9978462"/>
            <a:ext cx="1828799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effectLst/>
                <a:latin typeface="Avenir Next LT Pro" panose="020B0504020202020204" pitchFamily="34" charset="0"/>
              </a:rPr>
              <a:t>Source: CDC. NCHHSTP </a:t>
            </a:r>
            <a:r>
              <a:rPr lang="en-US" sz="1400" dirty="0" err="1">
                <a:effectLst/>
                <a:latin typeface="Avenir Next LT Pro" panose="020B0504020202020204" pitchFamily="34" charset="0"/>
              </a:rPr>
              <a:t>AtlasPlus</a:t>
            </a:r>
            <a:r>
              <a:rPr lang="en-US" sz="1400" dirty="0">
                <a:effectLst/>
                <a:latin typeface="Avenir Next LT Pro" panose="020B0504020202020204" pitchFamily="34" charset="0"/>
              </a:rPr>
              <a:t>. Accessed September 12, 2024. https://www.cdc.gov/nchhstp/atlas/index.htm </a:t>
            </a:r>
            <a:endParaRPr lang="en-US" sz="1400" u="sng" dirty="0">
              <a:effectLst/>
              <a:latin typeface="Avenir Next LT Pro" panose="020B05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80DE5D4-69EB-674E-774D-1D60CD95867E}"/>
              </a:ext>
            </a:extLst>
          </p:cNvPr>
          <p:cNvSpPr txBox="1"/>
          <p:nvPr/>
        </p:nvSpPr>
        <p:spPr>
          <a:xfrm>
            <a:off x="492980" y="1813342"/>
            <a:ext cx="738676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Avenir Next LT Pro" panose="020B0504020202020204" pitchFamily="34" charset="0"/>
              </a:rPr>
              <a:t>In 2022:</a:t>
            </a:r>
            <a:endParaRPr lang="en-US" sz="4000" dirty="0">
              <a:latin typeface="Avenir Next LT Pro" panose="020B050402020202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78A7B15-7382-4A20-8DEA-F343221C95CF}"/>
              </a:ext>
            </a:extLst>
          </p:cNvPr>
          <p:cNvGrpSpPr/>
          <p:nvPr/>
        </p:nvGrpSpPr>
        <p:grpSpPr>
          <a:xfrm>
            <a:off x="273102" y="2794235"/>
            <a:ext cx="17815409" cy="6306223"/>
            <a:chOff x="273102" y="2794234"/>
            <a:chExt cx="20022584" cy="6560530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333F83E6-088A-B6B9-22AE-93CA34A4542D}"/>
                </a:ext>
              </a:extLst>
            </p:cNvPr>
            <p:cNvSpPr/>
            <p:nvPr/>
          </p:nvSpPr>
          <p:spPr>
            <a:xfrm>
              <a:off x="316834" y="2846741"/>
              <a:ext cx="6400800" cy="64008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27536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A7F0A89-B133-830F-4440-7B5CD2B98039}"/>
                </a:ext>
              </a:extLst>
            </p:cNvPr>
            <p:cNvSpPr txBox="1"/>
            <p:nvPr/>
          </p:nvSpPr>
          <p:spPr>
            <a:xfrm>
              <a:off x="273102" y="3850334"/>
              <a:ext cx="6488264" cy="488499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3800" b="1" dirty="0">
                  <a:latin typeface="Avenir Next LT Pro" panose="020B0504020202020204" pitchFamily="34" charset="0"/>
                  <a:ea typeface="Calibri" panose="020F0502020204030204" pitchFamily="34" charset="0"/>
                </a:rPr>
                <a:t>Latinos</a:t>
              </a:r>
            </a:p>
            <a:p>
              <a:pPr algn="ctr"/>
              <a:r>
                <a:rPr lang="en-US" sz="3800" dirty="0">
                  <a:effectLst/>
                  <a:latin typeface="Avenir Next LT Pro" panose="020B0504020202020204" pitchFamily="34" charset="0"/>
                  <a:ea typeface="Calibri" panose="020F0502020204030204" pitchFamily="34" charset="0"/>
                </a:rPr>
                <a:t>accounted for </a:t>
              </a:r>
            </a:p>
            <a:p>
              <a:pPr algn="ctr"/>
              <a:endParaRPr lang="en-US" sz="14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endParaRPr>
            </a:p>
            <a:p>
              <a:pPr algn="ctr"/>
              <a:r>
                <a:rPr lang="en-US" sz="4600" b="1" dirty="0">
                  <a:solidFill>
                    <a:schemeClr val="accent2">
                      <a:lumMod val="75000"/>
                    </a:schemeClr>
                  </a:solidFill>
                  <a:latin typeface="Avenir Next LT Pro" panose="020B0504020202020204" pitchFamily="34" charset="0"/>
                  <a:ea typeface="Calibri" panose="020F0502020204030204" pitchFamily="34" charset="0"/>
                </a:rPr>
                <a:t>1 in 3</a:t>
              </a:r>
            </a:p>
            <a:p>
              <a:pPr algn="ctr"/>
              <a:endParaRPr lang="en-US" sz="1400" dirty="0">
                <a:latin typeface="Avenir Next LT Pro" panose="020B0504020202020204" pitchFamily="34" charset="0"/>
                <a:ea typeface="Calibri" panose="020F0502020204030204" pitchFamily="34" charset="0"/>
              </a:endParaRPr>
            </a:p>
            <a:p>
              <a:pPr algn="ctr"/>
              <a:r>
                <a:rPr lang="en-US" sz="3800" dirty="0">
                  <a:effectLst/>
                  <a:latin typeface="Avenir Next LT Pro" panose="020B0504020202020204" pitchFamily="34" charset="0"/>
                  <a:ea typeface="Calibri" panose="020F0502020204030204" pitchFamily="34" charset="0"/>
                </a:rPr>
                <a:t>of all estimated new HIV infections in the U.S.</a:t>
              </a:r>
            </a:p>
            <a:p>
              <a:pPr algn="ctr"/>
              <a:endParaRPr lang="en-US" sz="1400" dirty="0">
                <a:latin typeface="Avenir Next LT Pro" panose="020B0504020202020204" pitchFamily="34" charset="0"/>
                <a:ea typeface="Calibri" panose="020F0502020204030204" pitchFamily="34" charset="0"/>
              </a:endParaRPr>
            </a:p>
            <a:p>
              <a:pPr algn="ctr"/>
              <a:r>
                <a:rPr lang="en-US" sz="2800" dirty="0">
                  <a:latin typeface="Avenir Next LT Pro" panose="020B0504020202020204" pitchFamily="34" charset="0"/>
                  <a:ea typeface="Calibri" panose="020F0502020204030204" pitchFamily="34" charset="0"/>
                </a:rPr>
                <a:t>(compared to </a:t>
              </a:r>
              <a:r>
                <a:rPr lang="en-US" sz="2800" b="1" dirty="0">
                  <a:latin typeface="Avenir Next LT Pro" panose="020B0504020202020204" pitchFamily="34" charset="0"/>
                  <a:ea typeface="Calibri" panose="020F0502020204030204" pitchFamily="34" charset="0"/>
                </a:rPr>
                <a:t>1 in 4 </a:t>
              </a:r>
              <a:r>
                <a:rPr lang="en-US" sz="2800" dirty="0">
                  <a:latin typeface="Avenir Next LT Pro" panose="020B0504020202020204" pitchFamily="34" charset="0"/>
                  <a:ea typeface="Calibri" panose="020F0502020204030204" pitchFamily="34" charset="0"/>
                </a:rPr>
                <a:t>in </a:t>
              </a:r>
            </a:p>
            <a:p>
              <a:pPr algn="ctr"/>
              <a:r>
                <a:rPr lang="en-US" sz="2800" dirty="0">
                  <a:latin typeface="Avenir Next LT Pro" panose="020B0504020202020204" pitchFamily="34" charset="0"/>
                  <a:ea typeface="Calibri" panose="020F0502020204030204" pitchFamily="34" charset="0"/>
                </a:rPr>
                <a:t>2010)</a:t>
              </a:r>
              <a:endParaRPr lang="en-US" sz="2800" dirty="0">
                <a:latin typeface="Avenir Next LT Pro" panose="020B0504020202020204" pitchFamily="34" charset="0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E3CA82C0-F333-903D-5E5B-D913E3AAE6ED}"/>
                </a:ext>
              </a:extLst>
            </p:cNvPr>
            <p:cNvSpPr/>
            <p:nvPr/>
          </p:nvSpPr>
          <p:spPr>
            <a:xfrm>
              <a:off x="7063600" y="2846741"/>
              <a:ext cx="6400800" cy="64008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27536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2F69861-1353-0CCA-4977-2DAD5DAA9F09}"/>
                </a:ext>
              </a:extLst>
            </p:cNvPr>
            <p:cNvSpPr txBox="1"/>
            <p:nvPr/>
          </p:nvSpPr>
          <p:spPr>
            <a:xfrm>
              <a:off x="7019868" y="4264543"/>
              <a:ext cx="6488264" cy="37355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3800" b="1" dirty="0">
                  <a:latin typeface="Avenir Next LT Pro" panose="020B0504020202020204" pitchFamily="34" charset="0"/>
                  <a:ea typeface="Calibri" panose="020F0502020204030204" pitchFamily="34" charset="0"/>
                </a:rPr>
                <a:t>Latino MSM </a:t>
              </a:r>
            </a:p>
            <a:p>
              <a:pPr algn="ctr"/>
              <a:r>
                <a:rPr lang="en-US" sz="3800" dirty="0">
                  <a:effectLst/>
                  <a:latin typeface="Avenir Next LT Pro" panose="020B0504020202020204" pitchFamily="34" charset="0"/>
                  <a:ea typeface="Calibri" panose="020F0502020204030204" pitchFamily="34" charset="0"/>
                </a:rPr>
                <a:t>accounted for more estimated new HIV infections than MSM of </a:t>
              </a:r>
              <a:r>
                <a:rPr lang="en-US" sz="3800" b="1" dirty="0">
                  <a:solidFill>
                    <a:schemeClr val="accent2">
                      <a:lumMod val="75000"/>
                    </a:schemeClr>
                  </a:solidFill>
                  <a:effectLst/>
                  <a:latin typeface="Avenir Next LT Pro" panose="020B0504020202020204" pitchFamily="34" charset="0"/>
                  <a:ea typeface="Calibri" panose="020F0502020204030204" pitchFamily="34" charset="0"/>
                </a:rPr>
                <a:t>any other racial or </a:t>
              </a:r>
            </a:p>
            <a:p>
              <a:pPr algn="ctr"/>
              <a:r>
                <a:rPr lang="en-US" sz="3800" b="1" dirty="0">
                  <a:solidFill>
                    <a:schemeClr val="accent2">
                      <a:lumMod val="75000"/>
                    </a:schemeClr>
                  </a:solidFill>
                  <a:effectLst/>
                  <a:latin typeface="Avenir Next LT Pro" panose="020B0504020202020204" pitchFamily="34" charset="0"/>
                  <a:ea typeface="Calibri" panose="020F0502020204030204" pitchFamily="34" charset="0"/>
                </a:rPr>
                <a:t>ethnic group</a:t>
              </a:r>
              <a:endParaRPr lang="en-US" sz="3800" b="1" dirty="0">
                <a:solidFill>
                  <a:schemeClr val="accent2">
                    <a:lumMod val="75000"/>
                  </a:schemeClr>
                </a:solidFill>
                <a:latin typeface="Avenir Next LT Pro" panose="020B0504020202020204" pitchFamily="34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89750B43-FDC6-F671-3A00-9F7A932DAF6B}"/>
                </a:ext>
              </a:extLst>
            </p:cNvPr>
            <p:cNvSpPr/>
            <p:nvPr/>
          </p:nvSpPr>
          <p:spPr>
            <a:xfrm>
              <a:off x="316834" y="2794234"/>
              <a:ext cx="1371600" cy="1371600"/>
            </a:xfrm>
            <a:prstGeom prst="ellipse">
              <a:avLst/>
            </a:prstGeom>
            <a:solidFill>
              <a:srgbClr val="DF532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0" dirty="0">
                  <a:solidFill>
                    <a:schemeClr val="bg1"/>
                  </a:solidFill>
                  <a:latin typeface="Montserrat Ultra-Bold" panose="020B0604020202020204" charset="0"/>
                </a:rPr>
                <a:t>!</a:t>
              </a: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A575E6B4-269D-D6AA-6079-4B910ADE3676}"/>
                </a:ext>
              </a:extLst>
            </p:cNvPr>
            <p:cNvSpPr/>
            <p:nvPr/>
          </p:nvSpPr>
          <p:spPr>
            <a:xfrm>
              <a:off x="6347743" y="2796315"/>
              <a:ext cx="1371600" cy="1371600"/>
            </a:xfrm>
            <a:prstGeom prst="ellipse">
              <a:avLst/>
            </a:prstGeom>
            <a:solidFill>
              <a:srgbClr val="DF532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0" dirty="0">
                  <a:solidFill>
                    <a:schemeClr val="bg1"/>
                  </a:solidFill>
                  <a:latin typeface="Montserrat Ultra-Bold" panose="020B0604020202020204" charset="0"/>
                </a:rPr>
                <a:t>!</a:t>
              </a:r>
            </a:p>
          </p:txBody>
        </p:sp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5CB96106-E10A-B76F-C1DF-D2B9A1AE7B03}"/>
                </a:ext>
              </a:extLst>
            </p:cNvPr>
            <p:cNvSpPr/>
            <p:nvPr/>
          </p:nvSpPr>
          <p:spPr>
            <a:xfrm>
              <a:off x="7362891" y="2794234"/>
              <a:ext cx="1371600" cy="1371600"/>
            </a:xfrm>
            <a:prstGeom prst="ellipse">
              <a:avLst/>
            </a:prstGeom>
            <a:solidFill>
              <a:srgbClr val="DF532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0" dirty="0">
                  <a:solidFill>
                    <a:schemeClr val="bg1"/>
                  </a:solidFill>
                  <a:latin typeface="Montserrat Ultra-Bold" panose="020B0604020202020204" charset="0"/>
                </a:rPr>
                <a:t>!</a:t>
              </a: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77BB9038-4406-4B9C-9E1B-862E2528CFEC}"/>
                </a:ext>
              </a:extLst>
            </p:cNvPr>
            <p:cNvSpPr/>
            <p:nvPr/>
          </p:nvSpPr>
          <p:spPr>
            <a:xfrm>
              <a:off x="13807423" y="2875139"/>
              <a:ext cx="6488263" cy="64008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27536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BC4C6EF-6622-4A3F-9A60-A28C46AAB504}"/>
                </a:ext>
              </a:extLst>
            </p:cNvPr>
            <p:cNvSpPr txBox="1"/>
            <p:nvPr/>
          </p:nvSpPr>
          <p:spPr>
            <a:xfrm>
              <a:off x="13851156" y="4298729"/>
              <a:ext cx="6389886" cy="50560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3800" dirty="0">
                  <a:latin typeface="Avenir Next LT Pro" panose="020B0504020202020204" pitchFamily="34" charset="0"/>
                  <a:ea typeface="Calibri" panose="020F0502020204030204" pitchFamily="34" charset="0"/>
                </a:rPr>
                <a:t>The number of annual </a:t>
              </a:r>
              <a:r>
                <a:rPr lang="en-US" sz="3800" b="1" dirty="0">
                  <a:latin typeface="Avenir Next LT Pro" panose="020B0504020202020204" pitchFamily="34" charset="0"/>
                  <a:ea typeface="Calibri" panose="020F0502020204030204" pitchFamily="34" charset="0"/>
                </a:rPr>
                <a:t>new HIV diagnoses </a:t>
              </a:r>
              <a:r>
                <a:rPr lang="en-US" sz="3800" dirty="0">
                  <a:latin typeface="Avenir Next LT Pro" panose="020B0504020202020204" pitchFamily="34" charset="0"/>
                  <a:ea typeface="Calibri" panose="020F0502020204030204" pitchFamily="34" charset="0"/>
                </a:rPr>
                <a:t>among </a:t>
              </a:r>
              <a:r>
                <a:rPr lang="en-US" sz="3800" b="1" dirty="0">
                  <a:latin typeface="Avenir Next LT Pro" panose="020B0504020202020204" pitchFamily="34" charset="0"/>
                  <a:ea typeface="Calibri" panose="020F0502020204030204" pitchFamily="34" charset="0"/>
                </a:rPr>
                <a:t>transgender Latina women </a:t>
              </a:r>
              <a:r>
                <a:rPr lang="en-US" sz="3800" b="1" dirty="0">
                  <a:solidFill>
                    <a:srgbClr val="953735"/>
                  </a:solidFill>
                  <a:latin typeface="Avenir Next LT Pro" panose="020B0504020202020204" pitchFamily="34" charset="0"/>
                  <a:ea typeface="Calibri" panose="020F0502020204030204" pitchFamily="34" charset="0"/>
                </a:rPr>
                <a:t>increased</a:t>
              </a:r>
              <a:r>
                <a:rPr lang="en-US" sz="3800" dirty="0">
                  <a:latin typeface="Avenir Next LT Pro" panose="020B0504020202020204" pitchFamily="34" charset="0"/>
                  <a:ea typeface="Calibri" panose="020F0502020204030204" pitchFamily="34" charset="0"/>
                </a:rPr>
                <a:t> by</a:t>
              </a:r>
            </a:p>
            <a:p>
              <a:pPr algn="ctr"/>
              <a:r>
                <a:rPr lang="en-US" sz="3800" dirty="0">
                  <a:latin typeface="Avenir Next LT Pro" panose="020B0504020202020204" pitchFamily="34" charset="0"/>
                  <a:ea typeface="Calibri" panose="020F0502020204030204" pitchFamily="34" charset="0"/>
                </a:rPr>
                <a:t> </a:t>
              </a:r>
              <a:r>
                <a:rPr lang="en-US" sz="4600" b="1" dirty="0">
                  <a:solidFill>
                    <a:schemeClr val="accent2">
                      <a:lumMod val="75000"/>
                    </a:schemeClr>
                  </a:solidFill>
                  <a:latin typeface="Avenir Next LT Pro" panose="020B0504020202020204" pitchFamily="34" charset="0"/>
                  <a:ea typeface="Calibri" panose="020F0502020204030204" pitchFamily="34" charset="0"/>
                </a:rPr>
                <a:t>94%</a:t>
              </a:r>
              <a:r>
                <a:rPr lang="en-US" sz="4600" dirty="0">
                  <a:solidFill>
                    <a:schemeClr val="accent2">
                      <a:lumMod val="75000"/>
                    </a:schemeClr>
                  </a:solidFill>
                  <a:latin typeface="Avenir Next LT Pro" panose="020B0504020202020204" pitchFamily="34" charset="0"/>
                  <a:ea typeface="Calibri" panose="020F0502020204030204" pitchFamily="34" charset="0"/>
                </a:rPr>
                <a:t> </a:t>
              </a:r>
            </a:p>
            <a:p>
              <a:pPr algn="ctr"/>
              <a:r>
                <a:rPr lang="en-US" sz="2400" dirty="0">
                  <a:latin typeface="Avenir Next LT Pro" panose="020B0504020202020204" pitchFamily="34" charset="0"/>
                  <a:ea typeface="Calibri" panose="020F0502020204030204" pitchFamily="34" charset="0"/>
                </a:rPr>
                <a:t>(between 2014 </a:t>
              </a:r>
            </a:p>
            <a:p>
              <a:pPr algn="ctr"/>
              <a:r>
                <a:rPr lang="en-US" sz="2400" dirty="0">
                  <a:latin typeface="Avenir Next LT Pro" panose="020B0504020202020204" pitchFamily="34" charset="0"/>
                  <a:ea typeface="Calibri" panose="020F0502020204030204" pitchFamily="34" charset="0"/>
                </a:rPr>
                <a:t>and 2022)</a:t>
              </a:r>
              <a:r>
                <a:rPr lang="en-US" sz="3600" dirty="0">
                  <a:latin typeface="Avenir Next LT Pro" panose="020B0504020202020204" pitchFamily="34" charset="0"/>
                  <a:ea typeface="Calibri" panose="020F0502020204030204" pitchFamily="34" charset="0"/>
                </a:rPr>
                <a:t>*</a:t>
              </a:r>
              <a:endParaRPr lang="en-US" sz="3600" dirty="0">
                <a:latin typeface="Avenir Next LT Pro" panose="020B0504020202020204" pitchFamily="34" charset="0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0544829-2FF7-4AA4-AEA5-92B87AC8F497}"/>
                </a:ext>
              </a:extLst>
            </p:cNvPr>
            <p:cNvSpPr/>
            <p:nvPr/>
          </p:nvSpPr>
          <p:spPr>
            <a:xfrm>
              <a:off x="13091566" y="2796315"/>
              <a:ext cx="1371600" cy="1371600"/>
            </a:xfrm>
            <a:prstGeom prst="ellipse">
              <a:avLst/>
            </a:prstGeom>
            <a:solidFill>
              <a:srgbClr val="DF532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0" dirty="0">
                  <a:solidFill>
                    <a:schemeClr val="bg1"/>
                  </a:solidFill>
                  <a:latin typeface="Montserrat Ultra-Bold" panose="020B0604020202020204" charset="0"/>
                </a:rPr>
                <a:t>!</a:t>
              </a: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4488C75A-7134-4BD3-8079-E00E8E4AC813}"/>
                </a:ext>
              </a:extLst>
            </p:cNvPr>
            <p:cNvSpPr/>
            <p:nvPr/>
          </p:nvSpPr>
          <p:spPr>
            <a:xfrm>
              <a:off x="14106714" y="2794234"/>
              <a:ext cx="1371600" cy="1371600"/>
            </a:xfrm>
            <a:prstGeom prst="ellipse">
              <a:avLst/>
            </a:prstGeom>
            <a:solidFill>
              <a:srgbClr val="DF532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0" dirty="0">
                  <a:solidFill>
                    <a:schemeClr val="bg1"/>
                  </a:solidFill>
                  <a:latin typeface="Montserrat Ultra-Bold" panose="020B0604020202020204" charset="0"/>
                </a:rPr>
                <a:t>!</a:t>
              </a: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8488F8DF-9BAC-47BE-8FCC-725C69445000}"/>
              </a:ext>
            </a:extLst>
          </p:cNvPr>
          <p:cNvSpPr txBox="1"/>
          <p:nvPr/>
        </p:nvSpPr>
        <p:spPr>
          <a:xfrm>
            <a:off x="12734144" y="9247355"/>
            <a:ext cx="53543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venir Next LT Pro" panose="020B0504020202020204" pitchFamily="34" charset="0"/>
              </a:rPr>
              <a:t>*Note: Incidence Data Not Available</a:t>
            </a:r>
            <a:endParaRPr lang="en-US" dirty="0">
              <a:effectLst/>
              <a:latin typeface="Avenir Next LT Pro" panose="020B0504020202020204" pitchFamily="34" charset="0"/>
            </a:endParaRPr>
          </a:p>
        </p:txBody>
      </p:sp>
      <p:sp>
        <p:nvSpPr>
          <p:cNvPr id="22" name="Slide Number Placeholder 13">
            <a:extLst>
              <a:ext uri="{FF2B5EF4-FFF2-40B4-BE49-F238E27FC236}">
                <a16:creationId xmlns:a16="http://schemas.microsoft.com/office/drawing/2014/main" id="{D6E63AEC-65F8-4DAD-AFBE-BFB6DF7DC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861354" y="9837338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5</a:t>
            </a:fld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6018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C6846A7-6763-F2F5-1031-D8B94F9C422D}"/>
              </a:ext>
            </a:extLst>
          </p:cNvPr>
          <p:cNvSpPr txBox="1"/>
          <p:nvPr/>
        </p:nvSpPr>
        <p:spPr>
          <a:xfrm>
            <a:off x="605167" y="288121"/>
            <a:ext cx="17237798" cy="11695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1" i="0" u="sng" strike="noStrike" kern="1200" cap="none" spc="47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Montserrat Ultra-Bold" panose="020B0604020202020204" charset="0"/>
              </a:rPr>
              <a:t>INEQUITABLE HIV PREVENTION AND TREATMENT PROGRESS</a:t>
            </a:r>
            <a:r>
              <a:rPr kumimoji="0" lang="en-US" sz="3800" b="1" i="0" strike="noStrike" kern="1200" cap="none" spc="47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Montserrat Ultra-Bold" panose="020B0604020202020204" charset="0"/>
              </a:rPr>
              <a:t> </a:t>
            </a:r>
            <a:r>
              <a:rPr kumimoji="0" lang="en-US" sz="3800" b="1" i="0" strike="noStrike" kern="1200" cap="none" spc="470" normalizeH="0" baseline="0" noProof="0" dirty="0">
                <a:ln>
                  <a:noFill/>
                </a:ln>
                <a:effectLst/>
                <a:uLnTx/>
                <a:uFillTx/>
                <a:latin typeface="Montserrat Ultra-Bold" panose="020B0604020202020204" charset="0"/>
              </a:rPr>
              <a:t>AMONG LATINOS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93DBE6C-D218-9398-C6B1-98F6E0E3E159}"/>
              </a:ext>
            </a:extLst>
          </p:cNvPr>
          <p:cNvSpPr txBox="1"/>
          <p:nvPr/>
        </p:nvSpPr>
        <p:spPr>
          <a:xfrm>
            <a:off x="492980" y="2020074"/>
            <a:ext cx="738676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Avenir Next LT Pro" panose="020B0504020202020204" pitchFamily="34" charset="0"/>
              </a:rPr>
              <a:t>Prevention:  </a:t>
            </a:r>
            <a:r>
              <a:rPr lang="en-US" sz="3200" dirty="0" err="1">
                <a:latin typeface="Avenir Next LT Pro" panose="020B0504020202020204" pitchFamily="34" charset="0"/>
              </a:rPr>
              <a:t>PrEP</a:t>
            </a:r>
            <a:r>
              <a:rPr lang="en-US" sz="3200" dirty="0">
                <a:latin typeface="Avenir Next LT Pro" panose="020B0504020202020204" pitchFamily="34" charset="0"/>
              </a:rPr>
              <a:t> reach is inequitable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37A7714-365A-FF34-FDA2-A3C185906DC0}"/>
              </a:ext>
            </a:extLst>
          </p:cNvPr>
          <p:cNvCxnSpPr/>
          <p:nvPr/>
        </p:nvCxnSpPr>
        <p:spPr>
          <a:xfrm>
            <a:off x="9318927" y="2226807"/>
            <a:ext cx="0" cy="7498080"/>
          </a:xfrm>
          <a:prstGeom prst="line">
            <a:avLst/>
          </a:prstGeom>
          <a:ln w="28575">
            <a:solidFill>
              <a:srgbClr val="6777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39BBC9B4-A8F5-ECCB-71F3-195F58F7975F}"/>
              </a:ext>
            </a:extLst>
          </p:cNvPr>
          <p:cNvSpPr txBox="1"/>
          <p:nvPr/>
        </p:nvSpPr>
        <p:spPr>
          <a:xfrm>
            <a:off x="9676734" y="2024683"/>
            <a:ext cx="7935403" cy="249299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Avenir Next LT Pro" panose="020B0504020202020204" pitchFamily="34" charset="0"/>
              </a:rPr>
              <a:t>Treatment Continuum: </a:t>
            </a:r>
          </a:p>
          <a:p>
            <a:endParaRPr lang="en-US" sz="2400" b="1" dirty="0">
              <a:latin typeface="Avenir Next LT Pro" panose="020B0504020202020204" pitchFamily="34" charset="0"/>
            </a:endParaRPr>
          </a:p>
          <a:p>
            <a:r>
              <a:rPr lang="en-US" sz="3200" dirty="0">
                <a:latin typeface="Avenir Next LT Pro" panose="020B0504020202020204" pitchFamily="34" charset="0"/>
              </a:rPr>
              <a:t>In </a:t>
            </a:r>
            <a:r>
              <a:rPr lang="en-US" sz="3200" b="1" dirty="0">
                <a:latin typeface="Avenir Next LT Pro" panose="020B0504020202020204" pitchFamily="34" charset="0"/>
              </a:rPr>
              <a:t>each year</a:t>
            </a:r>
            <a:r>
              <a:rPr lang="en-US" sz="3200" dirty="0">
                <a:latin typeface="Avenir Next LT Pro" panose="020B0504020202020204" pitchFamily="34" charset="0"/>
              </a:rPr>
              <a:t> between 2017 and 2022, Latinos living with HIV </a:t>
            </a:r>
            <a:r>
              <a:rPr lang="en-US" sz="2400" dirty="0">
                <a:latin typeface="Avenir Next LT Pro" panose="020B0504020202020204" pitchFamily="34" charset="0"/>
              </a:rPr>
              <a:t>(compared to people living with HIV overall) </a:t>
            </a:r>
            <a:r>
              <a:rPr lang="en-US" sz="3200" dirty="0">
                <a:latin typeface="Avenir Next LT Pro" panose="020B0504020202020204" pitchFamily="34" charset="0"/>
              </a:rPr>
              <a:t>were more likely to: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8619890-5402-071F-46EC-D14FA0F5C96D}"/>
              </a:ext>
            </a:extLst>
          </p:cNvPr>
          <p:cNvSpPr txBox="1"/>
          <p:nvPr/>
        </p:nvSpPr>
        <p:spPr>
          <a:xfrm>
            <a:off x="9959009" y="4898904"/>
            <a:ext cx="7796252" cy="38898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>
              <a:lnSpc>
                <a:spcPct val="107000"/>
              </a:lnSpc>
              <a:buFont typeface="Wingdings" panose="05000000000000000000" pitchFamily="2" charset="2"/>
              <a:buChar char="§"/>
            </a:pPr>
            <a:r>
              <a:rPr lang="en-US" sz="32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 unaware of their status (</a:t>
            </a:r>
            <a:r>
              <a:rPr lang="en-US" sz="3200" b="1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Testing</a:t>
            </a:r>
            <a:r>
              <a:rPr lang="en-US" sz="32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    </a:t>
            </a:r>
            <a:r>
              <a:rPr lang="en-US" sz="2400" dirty="0">
                <a:solidFill>
                  <a:srgbClr val="953735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16% </a:t>
            </a:r>
            <a:r>
              <a:rPr lang="en-US" sz="24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vs. 13% </a:t>
            </a:r>
            <a:r>
              <a:rPr lang="en-US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(2022)</a:t>
            </a:r>
          </a:p>
          <a:p>
            <a:pPr marL="742950" lvl="1" indent="-285750">
              <a:lnSpc>
                <a:spcPct val="107000"/>
              </a:lnSpc>
              <a:buFont typeface="Wingdings" panose="05000000000000000000" pitchFamily="2" charset="2"/>
              <a:buChar char="§"/>
            </a:pPr>
            <a:endParaRPr lang="en-US" sz="28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buFont typeface="Wingdings" panose="05000000000000000000" pitchFamily="2" charset="2"/>
              <a:buChar char="§"/>
            </a:pPr>
            <a:r>
              <a:rPr lang="en-US" sz="32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 receive any HIV care (</a:t>
            </a:r>
            <a:r>
              <a:rPr lang="en-US" sz="3200" b="1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Treatment</a:t>
            </a:r>
            <a:r>
              <a:rPr lang="en-US" sz="32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         </a:t>
            </a:r>
            <a:r>
              <a:rPr lang="en-US" sz="2400" dirty="0">
                <a:solidFill>
                  <a:srgbClr val="953735"/>
                </a:solidFill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~</a:t>
            </a:r>
            <a:r>
              <a:rPr lang="en-US" sz="2400" dirty="0">
                <a:solidFill>
                  <a:srgbClr val="953735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38% </a:t>
            </a:r>
            <a:r>
              <a:rPr lang="en-US" sz="24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vs. 34% </a:t>
            </a:r>
            <a:r>
              <a:rPr lang="en-US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(2022)</a:t>
            </a:r>
          </a:p>
          <a:p>
            <a:pPr marL="742950" lvl="1" indent="-285750">
              <a:lnSpc>
                <a:spcPct val="107000"/>
              </a:lnSpc>
              <a:buFont typeface="Wingdings" panose="05000000000000000000" pitchFamily="2" charset="2"/>
              <a:buChar char="§"/>
            </a:pPr>
            <a:endParaRPr lang="en-US" sz="28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buFont typeface="Wingdings" panose="05000000000000000000" pitchFamily="2" charset="2"/>
              <a:buChar char="§"/>
            </a:pPr>
            <a:r>
              <a:rPr lang="en-US" sz="32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Not achieve </a:t>
            </a:r>
            <a:r>
              <a:rPr lang="en-US" sz="3200" b="1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Viral Suppression</a:t>
            </a:r>
            <a:r>
              <a:rPr lang="en-US" sz="32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                  </a:t>
            </a:r>
            <a:r>
              <a:rPr lang="en-US" sz="2400" dirty="0">
                <a:solidFill>
                  <a:srgbClr val="953735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46% </a:t>
            </a:r>
            <a:r>
              <a:rPr lang="en-US" sz="24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vs. 43% </a:t>
            </a:r>
            <a:r>
              <a:rPr lang="en-US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(2022)</a:t>
            </a:r>
            <a:endParaRPr lang="en-US" sz="2400" dirty="0">
              <a:latin typeface="Avenir Next LT Pro" panose="020B05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C64E763-DF76-A02B-FF93-038FC80373A0}"/>
              </a:ext>
            </a:extLst>
          </p:cNvPr>
          <p:cNvSpPr txBox="1"/>
          <p:nvPr/>
        </p:nvSpPr>
        <p:spPr>
          <a:xfrm>
            <a:off x="-7951" y="9840193"/>
            <a:ext cx="1797983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effectLst/>
                <a:latin typeface="Avenir Next LT Pro" panose="020B0504020202020204" pitchFamily="34" charset="0"/>
              </a:rPr>
              <a:t>Sources: 										          CDC. NCHHSTP </a:t>
            </a:r>
            <a:r>
              <a:rPr lang="en-US" sz="1200" dirty="0" err="1">
                <a:effectLst/>
                <a:latin typeface="Avenir Next LT Pro" panose="020B0504020202020204" pitchFamily="34" charset="0"/>
              </a:rPr>
              <a:t>AtlasPlus</a:t>
            </a:r>
            <a:r>
              <a:rPr lang="en-US" sz="1200" dirty="0">
                <a:effectLst/>
                <a:latin typeface="Avenir Next LT Pro" panose="020B0504020202020204" pitchFamily="34" charset="0"/>
              </a:rPr>
              <a:t>. Accessed September 12, 2024. https://www.cdc.gov/nchhstp/atlas/index.htm;</a:t>
            </a:r>
          </a:p>
          <a:p>
            <a:r>
              <a:rPr lang="en-US" sz="1200" dirty="0">
                <a:effectLst/>
                <a:latin typeface="Avenir Next LT Pro" panose="020B0504020202020204" pitchFamily="34" charset="0"/>
              </a:rPr>
              <a:t>Sullivan PS, et al. Equity of </a:t>
            </a:r>
            <a:r>
              <a:rPr lang="en-US" sz="1200" dirty="0" err="1">
                <a:effectLst/>
                <a:latin typeface="Avenir Next LT Pro" panose="020B0504020202020204" pitchFamily="34" charset="0"/>
              </a:rPr>
              <a:t>PrEP</a:t>
            </a:r>
            <a:r>
              <a:rPr lang="en-US" sz="1200" dirty="0">
                <a:effectLst/>
                <a:latin typeface="Avenir Next LT Pro" panose="020B0504020202020204" pitchFamily="34" charset="0"/>
              </a:rPr>
              <a:t> uptake. The Lancet Regional Health–Americas. 2024:1;33.				          CDC. HIV Surveillance Supplemental Report 2024;29(No. 2).</a:t>
            </a:r>
            <a:endParaRPr lang="en-US" sz="1200" u="sng" dirty="0">
              <a:effectLst/>
              <a:latin typeface="Avenir Next LT Pro" panose="020B0504020202020204" pitchFamily="34" charset="0"/>
            </a:endParaRPr>
          </a:p>
        </p:txBody>
      </p:sp>
      <p:graphicFrame>
        <p:nvGraphicFramePr>
          <p:cNvPr id="24" name="Chart 23">
            <a:extLst>
              <a:ext uri="{FF2B5EF4-FFF2-40B4-BE49-F238E27FC236}">
                <a16:creationId xmlns:a16="http://schemas.microsoft.com/office/drawing/2014/main" id="{019C0103-5EC3-E3D5-289C-F204E2E9EF2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625655"/>
              </p:ext>
            </p:extLst>
          </p:nvPr>
        </p:nvGraphicFramePr>
        <p:xfrm>
          <a:off x="779224" y="3701143"/>
          <a:ext cx="5517357" cy="60073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6625C439-3478-3CEA-ECFF-33EDCBB934BD}"/>
              </a:ext>
            </a:extLst>
          </p:cNvPr>
          <p:cNvSpPr txBox="1"/>
          <p:nvPr/>
        </p:nvSpPr>
        <p:spPr>
          <a:xfrm>
            <a:off x="492980" y="3033018"/>
            <a:ext cx="75442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u="sng" dirty="0">
                <a:solidFill>
                  <a:schemeClr val="tx1"/>
                </a:solidFill>
                <a:latin typeface="Avenir Next LT Pro" panose="020B0504020202020204" pitchFamily="34" charset="0"/>
              </a:rPr>
              <a:t>Number of people on </a:t>
            </a:r>
            <a:r>
              <a:rPr lang="en-US" sz="2200" u="sng" dirty="0" err="1">
                <a:solidFill>
                  <a:schemeClr val="tx1"/>
                </a:solidFill>
                <a:latin typeface="Avenir Next LT Pro" panose="020B0504020202020204" pitchFamily="34" charset="0"/>
              </a:rPr>
              <a:t>PrEP</a:t>
            </a:r>
            <a:r>
              <a:rPr lang="en-US" sz="2200" u="sng" dirty="0">
                <a:solidFill>
                  <a:schemeClr val="tx1"/>
                </a:solidFill>
                <a:latin typeface="Avenir Next LT Pro" panose="020B0504020202020204" pitchFamily="34" charset="0"/>
              </a:rPr>
              <a:t> per new HIV diagnosis, 2021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B4B1A0E-FCF6-6A30-A86D-805E0D31B8EC}"/>
              </a:ext>
            </a:extLst>
          </p:cNvPr>
          <p:cNvSpPr txBox="1"/>
          <p:nvPr/>
        </p:nvSpPr>
        <p:spPr>
          <a:xfrm>
            <a:off x="7023416" y="8897017"/>
            <a:ext cx="2027583" cy="707886"/>
          </a:xfrm>
          <a:prstGeom prst="rect">
            <a:avLst/>
          </a:prstGeom>
          <a:solidFill>
            <a:srgbClr val="EEF2F6"/>
          </a:solidFill>
        </p:spPr>
        <p:txBody>
          <a:bodyPr wrap="square" rtlCol="0">
            <a:spAutoFit/>
          </a:bodyPr>
          <a:lstStyle/>
          <a:p>
            <a:r>
              <a:rPr lang="en-US" sz="2000" i="1" dirty="0">
                <a:solidFill>
                  <a:schemeClr val="tx1"/>
                </a:solidFill>
                <a:latin typeface="Avenir Next LT Pro" panose="020B0504020202020204" pitchFamily="34" charset="0"/>
              </a:rPr>
              <a:t>Adapted from Sullivan et al.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6484618-7B4A-2A0D-2FA6-CDEF095BAFF4}"/>
              </a:ext>
            </a:extLst>
          </p:cNvPr>
          <p:cNvSpPr txBox="1"/>
          <p:nvPr/>
        </p:nvSpPr>
        <p:spPr>
          <a:xfrm>
            <a:off x="9512615" y="8976064"/>
            <a:ext cx="858139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 i="1" dirty="0">
                <a:solidFill>
                  <a:schemeClr val="tx1"/>
                </a:solidFill>
                <a:latin typeface="Avenir Next LT Pro" panose="020B0504020202020204" pitchFamily="34" charset="0"/>
              </a:rPr>
              <a:t>Reported percentages correspond to the prevalence-based care continuum (based on diagnosed and estimated undiagnosed cases) </a:t>
            </a:r>
          </a:p>
        </p:txBody>
      </p:sp>
      <p:sp>
        <p:nvSpPr>
          <p:cNvPr id="2" name="Right Brace 1">
            <a:extLst>
              <a:ext uri="{FF2B5EF4-FFF2-40B4-BE49-F238E27FC236}">
                <a16:creationId xmlns:a16="http://schemas.microsoft.com/office/drawing/2014/main" id="{FCC4F9DF-2FAB-205D-FE3A-32EBF9E93A9B}"/>
              </a:ext>
            </a:extLst>
          </p:cNvPr>
          <p:cNvSpPr/>
          <p:nvPr/>
        </p:nvSpPr>
        <p:spPr>
          <a:xfrm>
            <a:off x="5611444" y="5268686"/>
            <a:ext cx="781538" cy="2973934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4E7026-A0FB-EEEA-26C9-27707A6C206B}"/>
              </a:ext>
            </a:extLst>
          </p:cNvPr>
          <p:cNvSpPr txBox="1"/>
          <p:nvPr/>
        </p:nvSpPr>
        <p:spPr>
          <a:xfrm>
            <a:off x="6429041" y="6478783"/>
            <a:ext cx="27574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venir Next LT Pro" panose="020B0504020202020204" pitchFamily="34" charset="0"/>
              </a:rPr>
              <a:t>Inequity</a:t>
            </a:r>
          </a:p>
          <a:p>
            <a:r>
              <a:rPr lang="en-US" sz="1600" dirty="0">
                <a:solidFill>
                  <a:schemeClr val="tx1"/>
                </a:solidFill>
                <a:latin typeface="Avenir Next LT Pro" panose="020B0504020202020204" pitchFamily="34" charset="0"/>
              </a:rPr>
              <a:t>(avoidable, unjust, unfair)</a:t>
            </a:r>
          </a:p>
        </p:txBody>
      </p:sp>
      <p:sp>
        <p:nvSpPr>
          <p:cNvPr id="19" name="Slide Number Placeholder 13">
            <a:extLst>
              <a:ext uri="{FF2B5EF4-FFF2-40B4-BE49-F238E27FC236}">
                <a16:creationId xmlns:a16="http://schemas.microsoft.com/office/drawing/2014/main" id="{C6771C8E-8A94-4179-AA2B-C8EB42972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861354" y="9837338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6</a:t>
            </a:fld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2361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94B28166-5C10-146B-657C-1C9513E413EF}"/>
              </a:ext>
            </a:extLst>
          </p:cNvPr>
          <p:cNvGrpSpPr/>
          <p:nvPr/>
        </p:nvGrpSpPr>
        <p:grpSpPr>
          <a:xfrm>
            <a:off x="389610" y="2395135"/>
            <a:ext cx="8050552" cy="6249725"/>
            <a:chOff x="318051" y="2705235"/>
            <a:chExt cx="8050552" cy="6249725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62DB57-5E68-1556-AA03-C107910E7265}"/>
                </a:ext>
              </a:extLst>
            </p:cNvPr>
            <p:cNvSpPr/>
            <p:nvPr/>
          </p:nvSpPr>
          <p:spPr>
            <a:xfrm>
              <a:off x="318051" y="2705235"/>
              <a:ext cx="8050552" cy="6249725"/>
            </a:xfrm>
            <a:prstGeom prst="rect">
              <a:avLst/>
            </a:prstGeom>
            <a:solidFill>
              <a:schemeClr val="bg1"/>
            </a:solidFill>
            <a:ln w="19050"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7F97EC2-0B7F-4E4F-8E73-F5BE6C82B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0676" y="2825099"/>
              <a:ext cx="7942269" cy="2896844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AE3D827-D02E-5E35-2F3E-8E0CA22ED85A}"/>
                </a:ext>
              </a:extLst>
            </p:cNvPr>
            <p:cNvSpPr txBox="1"/>
            <p:nvPr/>
          </p:nvSpPr>
          <p:spPr>
            <a:xfrm>
              <a:off x="737952" y="6305953"/>
              <a:ext cx="7207715" cy="23083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3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“</a:t>
              </a:r>
              <a:r>
                <a:rPr lang="en-US" sz="36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HIV stigma and discrimination experiences in an HIV health care setting were commonly reported among Hispanic persons with HIV</a:t>
              </a:r>
              <a:r>
                <a:rPr lang="en-US" sz="3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.”</a:t>
              </a: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67168C2-C3D5-BF26-7546-0DB47433AF0C}"/>
                </a:ext>
              </a:extLst>
            </p:cNvPr>
            <p:cNvCxnSpPr/>
            <p:nvPr/>
          </p:nvCxnSpPr>
          <p:spPr>
            <a:xfrm>
              <a:off x="620199" y="5965270"/>
              <a:ext cx="74066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BA98BCD6-9CBB-2EDF-BCBD-7902C9B5D62E}"/>
              </a:ext>
            </a:extLst>
          </p:cNvPr>
          <p:cNvSpPr txBox="1"/>
          <p:nvPr/>
        </p:nvSpPr>
        <p:spPr>
          <a:xfrm>
            <a:off x="15217246" y="9513100"/>
            <a:ext cx="2625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venir Next LT Pro" panose="020B0504020202020204" pitchFamily="34" charset="0"/>
              </a:rPr>
              <a:t>Figure visually adapted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6441E27-447B-3326-F64D-A9CCDD95034A}"/>
              </a:ext>
            </a:extLst>
          </p:cNvPr>
          <p:cNvSpPr txBox="1"/>
          <p:nvPr/>
        </p:nvSpPr>
        <p:spPr>
          <a:xfrm>
            <a:off x="605167" y="463045"/>
            <a:ext cx="17237798" cy="11695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1" i="0" u="sng" strike="noStrike" kern="1200" cap="none" spc="47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Montserrat Ultra-Bold" panose="020B0604020202020204" charset="0"/>
              </a:rPr>
              <a:t>STIGMA AND DISCRIMINATION IS COMMON</a:t>
            </a:r>
            <a:r>
              <a:rPr kumimoji="0" lang="en-US" sz="3800" b="1" i="0" strike="noStrike" kern="1200" cap="none" spc="47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Montserrat Ultra-Bold" panose="020B0604020202020204" charset="0"/>
              </a:rPr>
              <a:t> </a:t>
            </a:r>
            <a:r>
              <a:rPr kumimoji="0" lang="en-US" sz="3800" b="1" i="0" strike="noStrike" kern="1200" cap="none" spc="470" normalizeH="0" baseline="0" noProof="0" dirty="0">
                <a:ln>
                  <a:noFill/>
                </a:ln>
                <a:effectLst/>
                <a:uLnTx/>
                <a:uFillTx/>
                <a:latin typeface="Montserrat Ultra-Bold" panose="020B0604020202020204" charset="0"/>
              </a:rPr>
              <a:t>FOR LATINOS LIVING WITH HIV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F13EECC-CA1A-438A-24DA-AC265EBA1348}"/>
              </a:ext>
            </a:extLst>
          </p:cNvPr>
          <p:cNvGrpSpPr/>
          <p:nvPr/>
        </p:nvGrpSpPr>
        <p:grpSpPr>
          <a:xfrm>
            <a:off x="8706677" y="2264646"/>
            <a:ext cx="9350735" cy="7188063"/>
            <a:chOff x="8706677" y="2264646"/>
            <a:chExt cx="9350735" cy="7188063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9BE80B5-F3B3-B6BB-037A-F59E23D02488}"/>
                </a:ext>
              </a:extLst>
            </p:cNvPr>
            <p:cNvGrpSpPr/>
            <p:nvPr/>
          </p:nvGrpSpPr>
          <p:grpSpPr>
            <a:xfrm>
              <a:off x="8706677" y="2297928"/>
              <a:ext cx="9151951" cy="7154781"/>
              <a:chOff x="5669279" y="1693628"/>
              <a:chExt cx="10033955" cy="7360919"/>
            </a:xfrm>
          </p:grpSpPr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F1FE8451-8659-D449-EE50-4963E12E82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669279" y="1793636"/>
                <a:ext cx="10033955" cy="7260911"/>
              </a:xfrm>
              <a:prstGeom prst="rect">
                <a:avLst/>
              </a:prstGeom>
            </p:spPr>
          </p:pic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18AF97B5-9357-6568-9762-44E802829461}"/>
                  </a:ext>
                </a:extLst>
              </p:cNvPr>
              <p:cNvSpPr/>
              <p:nvPr/>
            </p:nvSpPr>
            <p:spPr>
              <a:xfrm>
                <a:off x="6798364" y="1693628"/>
                <a:ext cx="8904869" cy="7792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90A6CB7D-194F-353D-DF7D-ABFEE9ED9097}"/>
                </a:ext>
              </a:extLst>
            </p:cNvPr>
            <p:cNvCxnSpPr/>
            <p:nvPr/>
          </p:nvCxnSpPr>
          <p:spPr>
            <a:xfrm flipV="1">
              <a:off x="9636981" y="7585544"/>
              <a:ext cx="793540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2EF363F5-90A3-7514-0601-D0932E7C129C}"/>
                </a:ext>
              </a:extLst>
            </p:cNvPr>
            <p:cNvCxnSpPr/>
            <p:nvPr/>
          </p:nvCxnSpPr>
          <p:spPr>
            <a:xfrm flipV="1">
              <a:off x="9636981" y="7030278"/>
              <a:ext cx="793540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740071D1-9792-1F61-969A-21E3E21F0151}"/>
                </a:ext>
              </a:extLst>
            </p:cNvPr>
            <p:cNvCxnSpPr/>
            <p:nvPr/>
          </p:nvCxnSpPr>
          <p:spPr>
            <a:xfrm flipV="1">
              <a:off x="9636981" y="6481638"/>
              <a:ext cx="793540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94B0E984-4499-11CF-2294-FEC3649835A9}"/>
                </a:ext>
              </a:extLst>
            </p:cNvPr>
            <p:cNvCxnSpPr/>
            <p:nvPr/>
          </p:nvCxnSpPr>
          <p:spPr>
            <a:xfrm flipV="1">
              <a:off x="9636981" y="5926372"/>
              <a:ext cx="793540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8F36E176-5D7D-6535-4D48-B86B40261EDD}"/>
                </a:ext>
              </a:extLst>
            </p:cNvPr>
            <p:cNvCxnSpPr/>
            <p:nvPr/>
          </p:nvCxnSpPr>
          <p:spPr>
            <a:xfrm flipV="1">
              <a:off x="9636981" y="5352553"/>
              <a:ext cx="793540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E5A7F5BF-F138-A995-044A-71FD60DB6918}"/>
                </a:ext>
              </a:extLst>
            </p:cNvPr>
            <p:cNvCxnSpPr/>
            <p:nvPr/>
          </p:nvCxnSpPr>
          <p:spPr>
            <a:xfrm flipV="1">
              <a:off x="9636981" y="4797287"/>
              <a:ext cx="793540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FC07C69-F9BA-DB0F-BA9E-A200B7CDE9AE}"/>
                </a:ext>
              </a:extLst>
            </p:cNvPr>
            <p:cNvCxnSpPr/>
            <p:nvPr/>
          </p:nvCxnSpPr>
          <p:spPr>
            <a:xfrm flipV="1">
              <a:off x="9636981" y="4248647"/>
              <a:ext cx="793540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6CF5369A-105D-288E-EC36-E5C8B0E08D88}"/>
                </a:ext>
              </a:extLst>
            </p:cNvPr>
            <p:cNvCxnSpPr/>
            <p:nvPr/>
          </p:nvCxnSpPr>
          <p:spPr>
            <a:xfrm flipV="1">
              <a:off x="9636981" y="3693381"/>
              <a:ext cx="793540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459DCE2C-6EEE-85DA-D15F-3ADD6FEF0BD2}"/>
                </a:ext>
              </a:extLst>
            </p:cNvPr>
            <p:cNvCxnSpPr/>
            <p:nvPr/>
          </p:nvCxnSpPr>
          <p:spPr>
            <a:xfrm flipV="1">
              <a:off x="9636981" y="3120887"/>
              <a:ext cx="793540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4">
              <a:extLst>
                <a:ext uri="{FF2B5EF4-FFF2-40B4-BE49-F238E27FC236}">
                  <a16:creationId xmlns:a16="http://schemas.microsoft.com/office/drawing/2014/main" id="{F6A75EB1-295E-EFE8-53FF-039BEE719ADB}"/>
                </a:ext>
              </a:extLst>
            </p:cNvPr>
            <p:cNvSpPr txBox="1"/>
            <p:nvPr/>
          </p:nvSpPr>
          <p:spPr>
            <a:xfrm>
              <a:off x="9871685" y="2264646"/>
              <a:ext cx="8185727" cy="67710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2200" u="sng" dirty="0">
                  <a:latin typeface="Avenir Next LT Pro" panose="020B0504020202020204" pitchFamily="34" charset="0"/>
                  <a:cs typeface="Arial" panose="020B0604020202020204" pitchFamily="34" charset="0"/>
                </a:rPr>
                <a:t>Types and prevalences of discrimination among Latinos living with HIV who reported any healthcare discrimination</a:t>
              </a:r>
              <a:endParaRPr lang="en-US" sz="2200" dirty="0">
                <a:latin typeface="Avenir Next LT Pro" panose="020B0504020202020204" pitchFamily="34" charset="0"/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3E406CB8-7375-5DF1-331B-4B49B9DE4C9D}"/>
              </a:ext>
            </a:extLst>
          </p:cNvPr>
          <p:cNvSpPr txBox="1"/>
          <p:nvPr/>
        </p:nvSpPr>
        <p:spPr>
          <a:xfrm>
            <a:off x="-7951" y="9967409"/>
            <a:ext cx="15441433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300" dirty="0">
                <a:effectLst/>
                <a:latin typeface="Avenir Next LT Pro" panose="020B0504020202020204" pitchFamily="34" charset="0"/>
              </a:rPr>
              <a:t>Sources: Padilla M, et al. HIV stigma and health care discrimination experienced by </a:t>
            </a:r>
            <a:r>
              <a:rPr lang="en-US" sz="1300" dirty="0">
                <a:latin typeface="Avenir Next LT Pro" panose="020B0504020202020204" pitchFamily="34" charset="0"/>
              </a:rPr>
              <a:t>H</a:t>
            </a:r>
            <a:r>
              <a:rPr lang="en-US" sz="1300" dirty="0">
                <a:effectLst/>
                <a:latin typeface="Avenir Next LT Pro" panose="020B0504020202020204" pitchFamily="34" charset="0"/>
              </a:rPr>
              <a:t>ispanic or </a:t>
            </a:r>
            <a:r>
              <a:rPr lang="en-US" sz="1300" dirty="0">
                <a:latin typeface="Avenir Next LT Pro" panose="020B0504020202020204" pitchFamily="34" charset="0"/>
              </a:rPr>
              <a:t>L</a:t>
            </a:r>
            <a:r>
              <a:rPr lang="en-US" sz="1300" dirty="0">
                <a:effectLst/>
                <a:latin typeface="Avenir Next LT Pro" panose="020B0504020202020204" pitchFamily="34" charset="0"/>
              </a:rPr>
              <a:t>atino persons with HIV—United States, 2018–2020. MMWR. 2022;71(41).</a:t>
            </a:r>
            <a:endParaRPr lang="en-US" sz="1300" u="sng" dirty="0">
              <a:effectLst/>
              <a:latin typeface="Avenir Next LT Pro" panose="020B0504020202020204" pitchFamily="34" charset="0"/>
            </a:endParaRPr>
          </a:p>
        </p:txBody>
      </p:sp>
      <p:sp>
        <p:nvSpPr>
          <p:cNvPr id="27" name="Slide Number Placeholder 13">
            <a:extLst>
              <a:ext uri="{FF2B5EF4-FFF2-40B4-BE49-F238E27FC236}">
                <a16:creationId xmlns:a16="http://schemas.microsoft.com/office/drawing/2014/main" id="{869A4FB9-B9E0-4E67-9206-BD8FDBF75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861354" y="9837338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7</a:t>
            </a:fld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0020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033D4E2-0879-9788-6851-4E942587CB26}"/>
              </a:ext>
            </a:extLst>
          </p:cNvPr>
          <p:cNvGrpSpPr/>
          <p:nvPr/>
        </p:nvGrpSpPr>
        <p:grpSpPr>
          <a:xfrm>
            <a:off x="12706184" y="2423506"/>
            <a:ext cx="4922068" cy="7358773"/>
            <a:chOff x="12706184" y="2423506"/>
            <a:chExt cx="4922068" cy="7358773"/>
          </a:xfrm>
        </p:grpSpPr>
        <p:pic>
          <p:nvPicPr>
            <p:cNvPr id="4" name="Picture Placeholder 5" descr="A person in a hospital gown sitting on a bed&#10;&#10;Description automatically generated">
              <a:extLst>
                <a:ext uri="{FF2B5EF4-FFF2-40B4-BE49-F238E27FC236}">
                  <a16:creationId xmlns:a16="http://schemas.microsoft.com/office/drawing/2014/main" id="{F1BE89F3-3CB2-EBE1-AE8B-4EB8222284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2706184" y="2423506"/>
              <a:ext cx="4922068" cy="7358773"/>
            </a:xfrm>
            <a:prstGeom prst="rect">
              <a:avLst/>
            </a:prstGeom>
          </p:spPr>
        </p:pic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7269F4D-ECE1-A8B0-B3A2-0CA9336469AD}"/>
                </a:ext>
              </a:extLst>
            </p:cNvPr>
            <p:cNvGrpSpPr/>
            <p:nvPr/>
          </p:nvGrpSpPr>
          <p:grpSpPr>
            <a:xfrm>
              <a:off x="16292222" y="2552369"/>
              <a:ext cx="1242860" cy="1242840"/>
              <a:chOff x="8863930" y="220844"/>
              <a:chExt cx="3184752" cy="3184752"/>
            </a:xfrm>
          </p:grpSpPr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13214FB2-28AC-BEEC-00B5-E06F5EB0D0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863930" y="220844"/>
                <a:ext cx="3184752" cy="3184752"/>
              </a:xfrm>
              <a:prstGeom prst="rect">
                <a:avLst/>
              </a:prstGeom>
              <a:ln w="28575">
                <a:solidFill>
                  <a:schemeClr val="tx1"/>
                </a:solidFill>
              </a:ln>
            </p:spPr>
          </p:pic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9869C049-9A52-F4F8-CBE8-905D91A290B9}"/>
                  </a:ext>
                </a:extLst>
              </p:cNvPr>
              <p:cNvSpPr/>
              <p:nvPr/>
            </p:nvSpPr>
            <p:spPr>
              <a:xfrm>
                <a:off x="10221744" y="1566731"/>
                <a:ext cx="457200" cy="50292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2C7134EB-CBED-629A-800B-73D696CF6B63}"/>
                </a:ext>
              </a:extLst>
            </p:cNvPr>
            <p:cNvSpPr/>
            <p:nvPr/>
          </p:nvSpPr>
          <p:spPr>
            <a:xfrm>
              <a:off x="12706184" y="2423506"/>
              <a:ext cx="4922068" cy="735877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67779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F1166AC2-AD43-7D73-0BB2-FD875DB30C83}"/>
                </a:ext>
              </a:extLst>
            </p:cNvPr>
            <p:cNvSpPr/>
            <p:nvPr/>
          </p:nvSpPr>
          <p:spPr>
            <a:xfrm>
              <a:off x="13521298" y="6305291"/>
              <a:ext cx="3291840" cy="32918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6777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7ACCF97D-1DD4-D157-37BC-350513B14C93}"/>
                </a:ext>
              </a:extLst>
            </p:cNvPr>
            <p:cNvGrpSpPr/>
            <p:nvPr/>
          </p:nvGrpSpPr>
          <p:grpSpPr>
            <a:xfrm>
              <a:off x="13978498" y="6762491"/>
              <a:ext cx="2377440" cy="2377440"/>
              <a:chOff x="12318175" y="3032966"/>
              <a:chExt cx="2561781" cy="2561781"/>
            </a:xfrm>
          </p:grpSpPr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694EFB95-AFB4-18A7-9F42-8CAFCD68623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2318175" y="3032966"/>
                <a:ext cx="2561781" cy="2561781"/>
              </a:xfrm>
              <a:prstGeom prst="rect">
                <a:avLst/>
              </a:prstGeom>
            </p:spPr>
          </p:pic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B1EA7E6-3CDD-9D62-356D-304E5EC72709}"/>
                  </a:ext>
                </a:extLst>
              </p:cNvPr>
              <p:cNvSpPr/>
              <p:nvPr/>
            </p:nvSpPr>
            <p:spPr>
              <a:xfrm>
                <a:off x="13326156" y="3986030"/>
                <a:ext cx="533535" cy="57290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427BA165-25B0-2DBF-545F-EA260E4E6E8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897185" y="3159428"/>
              <a:ext cx="4401445" cy="1069915"/>
            </a:xfrm>
            <a:prstGeom prst="rect">
              <a:avLst/>
            </a:prstGeom>
          </p:spPr>
        </p:pic>
        <p:pic>
          <p:nvPicPr>
            <p:cNvPr id="16" name="Picture 2" descr="Health Affairs Logo">
              <a:extLst>
                <a:ext uri="{FF2B5EF4-FFF2-40B4-BE49-F238E27FC236}">
                  <a16:creationId xmlns:a16="http://schemas.microsoft.com/office/drawing/2014/main" id="{687C1660-EFCA-FECA-F599-D5832699F56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11847" y="2434028"/>
              <a:ext cx="1771454" cy="5957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214DDAD-54D1-18AC-DD93-952F551771F6}"/>
                </a:ext>
              </a:extLst>
            </p:cNvPr>
            <p:cNvSpPr/>
            <p:nvPr/>
          </p:nvSpPr>
          <p:spPr>
            <a:xfrm>
              <a:off x="12842569" y="4499777"/>
              <a:ext cx="4637897" cy="11870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400" b="1" dirty="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Ending Unequal Treatment in the United States Health Care System</a:t>
              </a: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59963447-6E3B-0048-9F04-F62E68A854E1}"/>
              </a:ext>
            </a:extLst>
          </p:cNvPr>
          <p:cNvSpPr txBox="1"/>
          <p:nvPr/>
        </p:nvSpPr>
        <p:spPr>
          <a:xfrm>
            <a:off x="-1" y="9982899"/>
            <a:ext cx="17866519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300" dirty="0">
                <a:effectLst/>
                <a:latin typeface="Avenir Next LT Pro" panose="020B0504020202020204" pitchFamily="34" charset="0"/>
              </a:rPr>
              <a:t>Source: National Academies of Sciences, Engineering, and Medicine. Ending Unequal Treatment: Strategies to Achieve Equitable Health Care and Optimal Health for All. Washington, DC: National Academies Press, 2024. </a:t>
            </a:r>
            <a:endParaRPr lang="en-US" sz="1300" u="sng" dirty="0">
              <a:effectLst/>
              <a:latin typeface="Avenir Next LT Pro" panose="020B0504020202020204" pitchFamily="34" charset="0"/>
            </a:endParaRP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DBD42C57-2E5D-E4FA-D708-0D28C6FC9A6B}"/>
              </a:ext>
            </a:extLst>
          </p:cNvPr>
          <p:cNvSpPr txBox="1"/>
          <p:nvPr/>
        </p:nvSpPr>
        <p:spPr>
          <a:xfrm>
            <a:off x="605166" y="476099"/>
            <a:ext cx="17547661" cy="17543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1" i="0" strike="noStrike" kern="1200" cap="none" spc="47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Montserrat Ultra-Bold" panose="020B0604020202020204" charset="0"/>
              </a:rPr>
              <a:t>THE L</a:t>
            </a:r>
            <a:r>
              <a:rPr lang="en-US" sz="3800" b="1" spc="470" dirty="0">
                <a:solidFill>
                  <a:srgbClr val="231F20"/>
                </a:solidFill>
                <a:latin typeface="Montserrat Ultra-Bold" panose="020B0604020202020204" charset="0"/>
              </a:rPr>
              <a:t>ATINO HIV </a:t>
            </a:r>
            <a:r>
              <a:rPr lang="en-US" sz="3800" b="1" spc="470" dirty="0">
                <a:latin typeface="Montserrat Ultra-Bold" panose="020B0604020202020204" charset="0"/>
              </a:rPr>
              <a:t>EPIDEMIC – </a:t>
            </a:r>
          </a:p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800" b="1" spc="470" dirty="0">
                <a:latin typeface="Montserrat Ultra-Bold" panose="020B0604020202020204" charset="0"/>
              </a:rPr>
              <a:t>EMBLEMATIC OF </a:t>
            </a:r>
            <a:r>
              <a:rPr lang="en-US" sz="3800" b="1" u="sng" spc="470" dirty="0">
                <a:solidFill>
                  <a:schemeClr val="accent2">
                    <a:lumMod val="75000"/>
                  </a:schemeClr>
                </a:solidFill>
                <a:latin typeface="Montserrat Ultra-Bold" panose="020B0604020202020204" charset="0"/>
              </a:rPr>
              <a:t>BROADER HEALTH AND HEALTHCARE INEQUITIES</a:t>
            </a:r>
            <a:r>
              <a:rPr lang="en-US" sz="3800" b="1" spc="470" dirty="0">
                <a:solidFill>
                  <a:schemeClr val="accent2">
                    <a:lumMod val="75000"/>
                  </a:schemeClr>
                </a:solidFill>
                <a:latin typeface="Montserrat Ultra-Bold" panose="020B0604020202020204" charset="0"/>
              </a:rPr>
              <a:t> </a:t>
            </a:r>
            <a:r>
              <a:rPr lang="en-US" sz="3800" b="1" spc="470" dirty="0">
                <a:latin typeface="Montserrat Ultra-Bold" panose="020B0604020202020204" charset="0"/>
              </a:rPr>
              <a:t>IN THE U.S.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6876942-001A-10BD-8A38-8A4A26C165B5}"/>
              </a:ext>
            </a:extLst>
          </p:cNvPr>
          <p:cNvSpPr txBox="1"/>
          <p:nvPr/>
        </p:nvSpPr>
        <p:spPr>
          <a:xfrm>
            <a:off x="492982" y="2936673"/>
            <a:ext cx="11537341" cy="6432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 dirty="0">
                <a:latin typeface="Avenir Next LT Pro" panose="020B0504020202020204" pitchFamily="34" charset="0"/>
              </a:rPr>
              <a:t>In June 2024, the National Academies of Sciences, Engineering, and Medicine released </a:t>
            </a:r>
            <a:r>
              <a:rPr lang="en-US" sz="2800" b="1" i="1" dirty="0">
                <a:latin typeface="Avenir Next LT Pro" panose="020B0504020202020204" pitchFamily="34" charset="0"/>
              </a:rPr>
              <a:t>Ending Unequal Treatment</a:t>
            </a:r>
          </a:p>
          <a:p>
            <a:endParaRPr lang="en-US" sz="4000" dirty="0">
              <a:latin typeface="Avenir Next LT Pro" panose="020B0504020202020204" pitchFamily="34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 dirty="0">
                <a:latin typeface="Avenir Next LT Pro" panose="020B0504020202020204" pitchFamily="34" charset="0"/>
              </a:rPr>
              <a:t>The consensus report </a:t>
            </a:r>
            <a:r>
              <a:rPr lang="en-US" sz="2800" dirty="0">
                <a:latin typeface="Avenir Next LT Pro" panose="020B0504020202020204" pitchFamily="34" charset="0"/>
                <a:cs typeface="Poppins"/>
              </a:rPr>
              <a:t>examined the </a:t>
            </a:r>
            <a:r>
              <a:rPr lang="en-US" sz="2800" b="1" dirty="0">
                <a:latin typeface="Avenir Next LT Pro" panose="020B0504020202020204" pitchFamily="34" charset="0"/>
                <a:cs typeface="Poppins"/>
              </a:rPr>
              <a:t>current state of racial and ethnic healthcare inequities </a:t>
            </a:r>
            <a:r>
              <a:rPr lang="en-US" sz="2800" dirty="0">
                <a:latin typeface="Avenir Next LT Pro" panose="020B0504020202020204" pitchFamily="34" charset="0"/>
                <a:cs typeface="Poppins"/>
              </a:rPr>
              <a:t>in the U.S. 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kumimoji="0" lang="en-US" sz="40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Calibri" panose="020F0502020204030204" pitchFamily="34" charset="0"/>
              <a:cs typeface="Poppins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kumimoji="0" lang="en-US" sz="28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Health inequities are </a:t>
            </a:r>
            <a:r>
              <a:rPr kumimoji="0" lang="en-US" sz="2800" b="1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avoidable</a:t>
            </a:r>
            <a:r>
              <a:rPr kumimoji="0" lang="en-US" sz="2800" b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en-US" sz="2800" b="1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unfair</a:t>
            </a:r>
            <a:r>
              <a:rPr kumimoji="0" lang="en-US" sz="2800" b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and </a:t>
            </a:r>
            <a:r>
              <a:rPr kumimoji="0" lang="en-US" sz="2800" b="1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unjust</a:t>
            </a:r>
            <a:endParaRPr kumimoji="0" lang="en-US" sz="28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4000" dirty="0">
              <a:latin typeface="Avenir Next LT Pro" panose="020B0504020202020204" pitchFamily="34" charset="0"/>
              <a:cs typeface="Poppins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 dirty="0">
                <a:latin typeface="Avenir Next LT Pro" panose="020B0504020202020204" pitchFamily="34" charset="0"/>
                <a:cs typeface="Poppins"/>
              </a:rPr>
              <a:t>The report f</a:t>
            </a:r>
            <a:r>
              <a:rPr lang="en-US" sz="2800" dirty="0">
                <a:latin typeface="Avenir Next LT Pro" panose="020B0504020202020204" pitchFamily="34" charset="0"/>
              </a:rPr>
              <a:t>ound </a:t>
            </a:r>
            <a:r>
              <a:rPr lang="en-US" sz="2800" b="1" dirty="0">
                <a:latin typeface="Avenir Next LT Pro" panose="020B0504020202020204" pitchFamily="34" charset="0"/>
              </a:rPr>
              <a:t>limited overall progress in reducing inequities over the past two decades</a:t>
            </a:r>
            <a:endParaRPr lang="en-US" sz="2800" dirty="0">
              <a:latin typeface="Avenir Next LT Pro" panose="020B0504020202020204" pitchFamily="34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4000" dirty="0">
              <a:latin typeface="Avenir Next LT Pro" panose="020B0504020202020204" pitchFamily="34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 dirty="0">
                <a:latin typeface="Avenir Next LT Pro" panose="020B0504020202020204" pitchFamily="34" charset="0"/>
              </a:rPr>
              <a:t>The report is relevant for </a:t>
            </a:r>
            <a:r>
              <a:rPr lang="en-US" sz="2800" b="1" dirty="0">
                <a:latin typeface="Avenir Next LT Pro" panose="020B0504020202020204" pitchFamily="34" charset="0"/>
              </a:rPr>
              <a:t>understanding and responding to the lack of progress </a:t>
            </a:r>
            <a:r>
              <a:rPr lang="en-US" sz="2800" dirty="0">
                <a:latin typeface="Avenir Next LT Pro" panose="020B0504020202020204" pitchFamily="34" charset="0"/>
              </a:rPr>
              <a:t>in reducing new HIV infections for Latinos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050AB1E-DD49-6FDA-6FE1-BD65D0DC6BE2}"/>
              </a:ext>
            </a:extLst>
          </p:cNvPr>
          <p:cNvGrpSpPr/>
          <p:nvPr/>
        </p:nvGrpSpPr>
        <p:grpSpPr>
          <a:xfrm>
            <a:off x="12706184" y="2423505"/>
            <a:ext cx="4922068" cy="7358773"/>
            <a:chOff x="12706184" y="2423506"/>
            <a:chExt cx="4922068" cy="7358773"/>
          </a:xfrm>
        </p:grpSpPr>
        <p:pic>
          <p:nvPicPr>
            <p:cNvPr id="20" name="Picture Placeholder 5" descr="A person in a hospital gown sitting on a bed&#10;&#10;Description automatically generated">
              <a:extLst>
                <a:ext uri="{FF2B5EF4-FFF2-40B4-BE49-F238E27FC236}">
                  <a16:creationId xmlns:a16="http://schemas.microsoft.com/office/drawing/2014/main" id="{468D7698-9344-456E-C65D-A4D610EBFD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2706184" y="2423506"/>
              <a:ext cx="4922068" cy="7358773"/>
            </a:xfrm>
            <a:prstGeom prst="rect">
              <a:avLst/>
            </a:prstGeom>
          </p:spPr>
        </p:pic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52E027A9-9171-2C0F-2801-7EB3D4CBFACE}"/>
                </a:ext>
              </a:extLst>
            </p:cNvPr>
            <p:cNvGrpSpPr/>
            <p:nvPr/>
          </p:nvGrpSpPr>
          <p:grpSpPr>
            <a:xfrm>
              <a:off x="16292222" y="2552369"/>
              <a:ext cx="1242860" cy="1242840"/>
              <a:chOff x="8863930" y="220844"/>
              <a:chExt cx="3184752" cy="3184752"/>
            </a:xfrm>
          </p:grpSpPr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A094CB83-238E-9AE6-FA15-44FD7C4429D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863930" y="220844"/>
                <a:ext cx="3184752" cy="3184752"/>
              </a:xfrm>
              <a:prstGeom prst="rect">
                <a:avLst/>
              </a:prstGeom>
              <a:ln w="28575">
                <a:solidFill>
                  <a:schemeClr val="tx1"/>
                </a:solidFill>
              </a:ln>
            </p:spPr>
          </p:pic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9721C768-EB05-0062-6AE5-31A7D40E5230}"/>
                  </a:ext>
                </a:extLst>
              </p:cNvPr>
              <p:cNvSpPr/>
              <p:nvPr/>
            </p:nvSpPr>
            <p:spPr>
              <a:xfrm>
                <a:off x="10221744" y="1566731"/>
                <a:ext cx="457200" cy="50292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4" name="Slide Number Placeholder 13">
            <a:extLst>
              <a:ext uri="{FF2B5EF4-FFF2-40B4-BE49-F238E27FC236}">
                <a16:creationId xmlns:a16="http://schemas.microsoft.com/office/drawing/2014/main" id="{BE633DD0-A6B6-40B3-BE5B-8F379D6284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861354" y="9837338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8</a:t>
            </a:fld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686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79871A70-DC6A-F857-376C-96771A60E450}"/>
              </a:ext>
            </a:extLst>
          </p:cNvPr>
          <p:cNvSpPr txBox="1"/>
          <p:nvPr/>
        </p:nvSpPr>
        <p:spPr>
          <a:xfrm>
            <a:off x="582019" y="395191"/>
            <a:ext cx="17123960" cy="21305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800" u="sng" spc="470" dirty="0">
                <a:solidFill>
                  <a:schemeClr val="accent2">
                    <a:lumMod val="75000"/>
                  </a:schemeClr>
                </a:solidFill>
                <a:latin typeface="Montserrat Ultra-Bold" panose="020B0604020202020204" charset="0"/>
              </a:rPr>
              <a:t>PROVIDING CONTEXT</a:t>
            </a:r>
            <a:r>
              <a:rPr lang="en-US" sz="3800" spc="470" dirty="0">
                <a:solidFill>
                  <a:schemeClr val="accent2">
                    <a:lumMod val="75000"/>
                  </a:schemeClr>
                </a:solidFill>
                <a:latin typeface="Montserrat Ultra-Bold" panose="020B0604020202020204" charset="0"/>
              </a:rPr>
              <a:t> </a:t>
            </a:r>
            <a:r>
              <a:rPr lang="en-US" sz="3800" spc="470" dirty="0">
                <a:latin typeface="Montserrat Ultra-Bold" panose="020B0604020202020204" charset="0"/>
              </a:rPr>
              <a:t>FOR</a:t>
            </a:r>
            <a:r>
              <a:rPr lang="en-US" sz="3800" b="1" spc="470" dirty="0">
                <a:solidFill>
                  <a:srgbClr val="231F20"/>
                </a:solidFill>
                <a:latin typeface="Montserrat Ultra-Bold" panose="020B0604020202020204" charset="0"/>
              </a:rPr>
              <a:t> THE LACK OF HIV PROGRESS AMONG LATINOS AND </a:t>
            </a:r>
            <a:r>
              <a:rPr lang="en-US" sz="3800" b="1" u="sng" spc="470" dirty="0">
                <a:solidFill>
                  <a:schemeClr val="accent2">
                    <a:lumMod val="75000"/>
                  </a:schemeClr>
                </a:solidFill>
                <a:latin typeface="Montserrat Ultra-Bold" panose="020B0604020202020204" charset="0"/>
              </a:rPr>
              <a:t>OPPORTUNITIES TO AMPLIFY THE NATIONAL RESPONSE</a:t>
            </a:r>
            <a:endParaRPr kumimoji="0" lang="en-US" sz="3800" b="1" i="0" u="sng" strike="noStrike" kern="1200" cap="none" spc="47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Montserrat Ultra-Bold" panose="020B060402020202020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7EC44E-D829-53F2-D29D-BF757523C336}"/>
              </a:ext>
            </a:extLst>
          </p:cNvPr>
          <p:cNvSpPr txBox="1"/>
          <p:nvPr/>
        </p:nvSpPr>
        <p:spPr>
          <a:xfrm>
            <a:off x="429782" y="8184090"/>
            <a:ext cx="397090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venir Next LT Pro" panose="020B0504020202020204" pitchFamily="34" charset="0"/>
              </a:rPr>
              <a:t>Latino Invisibility</a:t>
            </a:r>
            <a:endParaRPr lang="en-US" sz="2400" b="1" dirty="0">
              <a:solidFill>
                <a:srgbClr val="677797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5031AE-2DA3-5FAD-0683-3BD75EAE3CA1}"/>
              </a:ext>
            </a:extLst>
          </p:cNvPr>
          <p:cNvSpPr txBox="1"/>
          <p:nvPr/>
        </p:nvSpPr>
        <p:spPr>
          <a:xfrm>
            <a:off x="4729808" y="8184090"/>
            <a:ext cx="4304542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venir Next LT Pro" panose="020B0504020202020204" pitchFamily="34" charset="0"/>
              </a:rPr>
              <a:t>Latino Prevention &amp; Treatment Inequities</a:t>
            </a:r>
            <a:endParaRPr lang="en-US" sz="2400" b="1" dirty="0">
              <a:solidFill>
                <a:srgbClr val="677797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1E2CD51-9646-DD99-4BD0-C754BA1EE658}"/>
              </a:ext>
            </a:extLst>
          </p:cNvPr>
          <p:cNvSpPr txBox="1"/>
          <p:nvPr/>
        </p:nvSpPr>
        <p:spPr>
          <a:xfrm>
            <a:off x="9196650" y="8184090"/>
            <a:ext cx="4304542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venir Next LT Pro" panose="020B0504020202020204" pitchFamily="34" charset="0"/>
              </a:rPr>
              <a:t>Latino-Specific Local HIV Service Implementation</a:t>
            </a:r>
            <a:endParaRPr lang="en-US" sz="2400" b="1" dirty="0">
              <a:solidFill>
                <a:srgbClr val="677797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61F0F4-F1DB-7EB6-7D8A-AA44AEF9E3D3}"/>
              </a:ext>
            </a:extLst>
          </p:cNvPr>
          <p:cNvSpPr txBox="1"/>
          <p:nvPr/>
        </p:nvSpPr>
        <p:spPr>
          <a:xfrm>
            <a:off x="13663492" y="8184090"/>
            <a:ext cx="4304542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venir Next LT Pro" panose="020B0504020202020204" pitchFamily="34" charset="0"/>
              </a:rPr>
              <a:t>Context and Structural Drivers of Latino HIV Inequities</a:t>
            </a:r>
            <a:endParaRPr lang="en-US" sz="2400" b="1" dirty="0">
              <a:solidFill>
                <a:srgbClr val="677797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7A433CD-51BB-0C78-516C-16471CAE2BB6}"/>
              </a:ext>
            </a:extLst>
          </p:cNvPr>
          <p:cNvSpPr/>
          <p:nvPr/>
        </p:nvSpPr>
        <p:spPr>
          <a:xfrm>
            <a:off x="846297" y="4729757"/>
            <a:ext cx="3200400" cy="3200400"/>
          </a:xfrm>
          <a:prstGeom prst="ellipse">
            <a:avLst/>
          </a:prstGeom>
          <a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76200">
            <a:solidFill>
              <a:srgbClr val="67779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274FC83-A011-2121-5A40-863298D21301}"/>
              </a:ext>
            </a:extLst>
          </p:cNvPr>
          <p:cNvSpPr/>
          <p:nvPr/>
        </p:nvSpPr>
        <p:spPr>
          <a:xfrm>
            <a:off x="5313139" y="4729757"/>
            <a:ext cx="3200400" cy="3200400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67779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862FFEC-1217-0406-42BE-11ECE183437E}"/>
              </a:ext>
            </a:extLst>
          </p:cNvPr>
          <p:cNvSpPr/>
          <p:nvPr/>
        </p:nvSpPr>
        <p:spPr>
          <a:xfrm>
            <a:off x="9779981" y="4729757"/>
            <a:ext cx="3200400" cy="3200400"/>
          </a:xfrm>
          <a:prstGeom prst="ellipse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76200">
            <a:solidFill>
              <a:srgbClr val="67779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649F592-573D-2AA4-F3D9-2C3F5B023361}"/>
              </a:ext>
            </a:extLst>
          </p:cNvPr>
          <p:cNvSpPr/>
          <p:nvPr/>
        </p:nvSpPr>
        <p:spPr>
          <a:xfrm>
            <a:off x="14246823" y="4729757"/>
            <a:ext cx="3200400" cy="3200400"/>
          </a:xfrm>
          <a:prstGeom prst="ellipse">
            <a:avLst/>
          </a:prstGeom>
          <a:blipFill dpi="0" rotWithShape="1">
            <a:blip r:embed="rId7"/>
            <a:srcRect/>
            <a:stretch>
              <a:fillRect/>
            </a:stretch>
          </a:blipFill>
          <a:ln w="76200">
            <a:solidFill>
              <a:srgbClr val="67779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4">
            <a:extLst>
              <a:ext uri="{FF2B5EF4-FFF2-40B4-BE49-F238E27FC236}">
                <a16:creationId xmlns:a16="http://schemas.microsoft.com/office/drawing/2014/main" id="{6CAD3661-9BFB-9BBF-5A85-355454F323A3}"/>
              </a:ext>
            </a:extLst>
          </p:cNvPr>
          <p:cNvSpPr txBox="1"/>
          <p:nvPr/>
        </p:nvSpPr>
        <p:spPr>
          <a:xfrm>
            <a:off x="3669329" y="3490537"/>
            <a:ext cx="10949341" cy="6334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spc="100" dirty="0">
                <a:solidFill>
                  <a:srgbClr val="677797"/>
                </a:solidFill>
                <a:latin typeface="Montserrat Ultra-Bold" panose="020B0604020202020204" charset="0"/>
              </a:rPr>
              <a:t>4 Critical Latino-specific Challenges</a:t>
            </a:r>
            <a:endParaRPr kumimoji="0" lang="en-US" sz="3600" b="1" i="0" strike="noStrike" kern="1200" cap="none" spc="100" normalizeH="0" noProof="0" dirty="0">
              <a:ln>
                <a:noFill/>
              </a:ln>
              <a:solidFill>
                <a:srgbClr val="677797"/>
              </a:solidFill>
              <a:effectLst/>
              <a:uLnTx/>
              <a:uFillTx/>
              <a:latin typeface="Montserrat Ultra-Bold" panose="020B0604020202020204" charset="0"/>
            </a:endParaRPr>
          </a:p>
        </p:txBody>
      </p:sp>
      <p:sp>
        <p:nvSpPr>
          <p:cNvPr id="13" name="Slide Number Placeholder 13">
            <a:extLst>
              <a:ext uri="{FF2B5EF4-FFF2-40B4-BE49-F238E27FC236}">
                <a16:creationId xmlns:a16="http://schemas.microsoft.com/office/drawing/2014/main" id="{1A4A3CAC-834C-4EDE-83D3-8DDC2E201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861354" y="9837338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9</a:t>
            </a:fld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68020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Marquee">
    <a:dk1>
      <a:srgbClr val="000000"/>
    </a:dk1>
    <a:lt1>
      <a:sysClr val="window" lastClr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  <a:fontScheme name="Office Them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Them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Marquee">
    <a:dk1>
      <a:srgbClr val="000000"/>
    </a:dk1>
    <a:lt1>
      <a:sysClr val="window" lastClr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  <a:fontScheme name="Office Them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Them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BBEC60ED131D64BA6EB0C7D91EB1EBD" ma:contentTypeVersion="14" ma:contentTypeDescription="Create a new document." ma:contentTypeScope="" ma:versionID="d65f1fcbec4261abf6c4985c82a48eb4">
  <xsd:schema xmlns:xsd="http://www.w3.org/2001/XMLSchema" xmlns:xs="http://www.w3.org/2001/XMLSchema" xmlns:p="http://schemas.microsoft.com/office/2006/metadata/properties" xmlns:ns2="92378be0-f2b9-4870-bd1c-1c7058d62c00" xmlns:ns3="9cec3a2a-15a6-4087-9a5d-4c3ff544950d" targetNamespace="http://schemas.microsoft.com/office/2006/metadata/properties" ma:root="true" ma:fieldsID="8d30c1bb09b415e837fc4d371acee670" ns2:_="" ns3:_="">
    <xsd:import namespace="92378be0-f2b9-4870-bd1c-1c7058d62c00"/>
    <xsd:import namespace="9cec3a2a-15a6-4087-9a5d-4c3ff54495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378be0-f2b9-4870-bd1c-1c7058d62c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f3f7c956-802a-45ac-b2ba-cc78506785f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cec3a2a-15a6-4087-9a5d-4c3ff544950d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b2967bf-4096-4413-b985-d706b958dcee}" ma:internalName="TaxCatchAll" ma:showField="CatchAllData" ma:web="9cec3a2a-15a6-4087-9a5d-4c3ff54495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2378be0-f2b9-4870-bd1c-1c7058d62c00">
      <Terms xmlns="http://schemas.microsoft.com/office/infopath/2007/PartnerControls"/>
    </lcf76f155ced4ddcb4097134ff3c332f>
    <TaxCatchAll xmlns="9cec3a2a-15a6-4087-9a5d-4c3ff544950d" xsi:nil="true"/>
  </documentManagement>
</p:properties>
</file>

<file path=customXml/itemProps1.xml><?xml version="1.0" encoding="utf-8"?>
<ds:datastoreItem xmlns:ds="http://schemas.openxmlformats.org/officeDocument/2006/customXml" ds:itemID="{115A3D25-6228-4B2C-8946-323AEB34F59D}">
  <ds:schemaRefs>
    <ds:schemaRef ds:uri="92378be0-f2b9-4870-bd1c-1c7058d62c00"/>
    <ds:schemaRef ds:uri="9cec3a2a-15a6-4087-9a5d-4c3ff544950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0/xmlns/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B430299F-FAA6-4CDD-BAB7-CDA73CAEA12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08507AB-D479-4496-AAE6-6D8936774217}">
  <ds:schemaRefs>
    <ds:schemaRef ds:uri="92378be0-f2b9-4870-bd1c-1c7058d62c00"/>
    <ds:schemaRef ds:uri="9cec3a2a-15a6-4087-9a5d-4c3ff544950d"/>
    <ds:schemaRef ds:uri="http://schemas.microsoft.com/office/2006/metadata/properties"/>
    <ds:schemaRef ds:uri="http://schemas.microsoft.com/office/infopath/2007/PartnerControls"/>
    <ds:schemaRef ds:uri="http://www.w3.org/2000/xmlns/"/>
    <ds:schemaRef ds:uri="http://www.w3.org/2001/XMLSchema-instan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12589</TotalTime>
  <Words>1775</Words>
  <Application>Microsoft Macintosh PowerPoint</Application>
  <PresentationFormat>Custom</PresentationFormat>
  <Paragraphs>229</Paragraphs>
  <Slides>16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7" baseType="lpstr">
      <vt:lpstr>Montserrat Classic</vt:lpstr>
      <vt:lpstr>Courier New</vt:lpstr>
      <vt:lpstr>Montserrat Ultra-Bold</vt:lpstr>
      <vt:lpstr>Arial</vt:lpstr>
      <vt:lpstr>Poppins</vt:lpstr>
      <vt:lpstr>Times New Roman</vt:lpstr>
      <vt:lpstr>Calibri</vt:lpstr>
      <vt:lpstr>Avenir Next LT Pro</vt:lpstr>
      <vt:lpstr>Wingdings</vt:lpstr>
      <vt:lpstr>gentona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Institute PPT Template</dc:title>
  <dc:creator>Celia Johnson</dc:creator>
  <cp:lastModifiedBy>Stephen Stafford</cp:lastModifiedBy>
  <cp:revision>1310</cp:revision>
  <dcterms:created xsi:type="dcterms:W3CDTF">2006-08-16T00:00:00Z</dcterms:created>
  <dcterms:modified xsi:type="dcterms:W3CDTF">2024-10-09T13:53:24Z</dcterms:modified>
  <dc:identifier>DAFyMPg3s1g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0x0101006172C6D1FA5A15468B4A2DADCE8D90F0</vt:lpwstr>
  </property>
  <property fmtid="{D5CDD505-2E9C-101B-9397-08002B2CF9AE}" pid="3" name="MediaServiceImageTags">
    <vt:lpwstr/>
  </property>
</Properties>
</file>